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5" r:id="rId3"/>
  </p:sldMasterIdLst>
  <p:notesMasterIdLst>
    <p:notesMasterId r:id="rId57"/>
  </p:notesMasterIdLst>
  <p:handoutMasterIdLst>
    <p:handoutMasterId r:id="rId58"/>
  </p:handoutMasterIdLst>
  <p:sldIdLst>
    <p:sldId id="325" r:id="rId4"/>
    <p:sldId id="457" r:id="rId5"/>
    <p:sldId id="456" r:id="rId6"/>
    <p:sldId id="455" r:id="rId7"/>
    <p:sldId id="378" r:id="rId8"/>
    <p:sldId id="353" r:id="rId9"/>
    <p:sldId id="482" r:id="rId10"/>
    <p:sldId id="497" r:id="rId11"/>
    <p:sldId id="290" r:id="rId12"/>
    <p:sldId id="337" r:id="rId13"/>
    <p:sldId id="333" r:id="rId14"/>
    <p:sldId id="328" r:id="rId15"/>
    <p:sldId id="473" r:id="rId16"/>
    <p:sldId id="472" r:id="rId17"/>
    <p:sldId id="475" r:id="rId18"/>
    <p:sldId id="470" r:id="rId19"/>
    <p:sldId id="465" r:id="rId20"/>
    <p:sldId id="458" r:id="rId21"/>
    <p:sldId id="474" r:id="rId22"/>
    <p:sldId id="462" r:id="rId23"/>
    <p:sldId id="476" r:id="rId24"/>
    <p:sldId id="468" r:id="rId25"/>
    <p:sldId id="327" r:id="rId26"/>
    <p:sldId id="386" r:id="rId27"/>
    <p:sldId id="495" r:id="rId28"/>
    <p:sldId id="395" r:id="rId29"/>
    <p:sldId id="478" r:id="rId30"/>
    <p:sldId id="479" r:id="rId31"/>
    <p:sldId id="388" r:id="rId32"/>
    <p:sldId id="389" r:id="rId33"/>
    <p:sldId id="262" r:id="rId34"/>
    <p:sldId id="263" r:id="rId35"/>
    <p:sldId id="496" r:id="rId36"/>
    <p:sldId id="483" r:id="rId37"/>
    <p:sldId id="484" r:id="rId38"/>
    <p:sldId id="485" r:id="rId39"/>
    <p:sldId id="491" r:id="rId40"/>
    <p:sldId id="487" r:id="rId41"/>
    <p:sldId id="488" r:id="rId42"/>
    <p:sldId id="492" r:id="rId43"/>
    <p:sldId id="501" r:id="rId44"/>
    <p:sldId id="493" r:id="rId45"/>
    <p:sldId id="502" r:id="rId46"/>
    <p:sldId id="425" r:id="rId47"/>
    <p:sldId id="336" r:id="rId48"/>
    <p:sldId id="281" r:id="rId49"/>
    <p:sldId id="282" r:id="rId50"/>
    <p:sldId id="430" r:id="rId51"/>
    <p:sldId id="500" r:id="rId52"/>
    <p:sldId id="498" r:id="rId53"/>
    <p:sldId id="499" r:id="rId54"/>
    <p:sldId id="503" r:id="rId55"/>
    <p:sldId id="319" r:id="rId56"/>
  </p:sldIdLst>
  <p:sldSz cx="9144000" cy="6858000" type="letter"/>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32" userDrawn="1">
          <p15:clr>
            <a:srgbClr val="A4A3A4"/>
          </p15:clr>
        </p15:guide>
        <p15:guide id="2" orient="horz" pos="5608" userDrawn="1">
          <p15:clr>
            <a:srgbClr val="A4A3A4"/>
          </p15:clr>
        </p15:guide>
        <p15:guide id="3" pos="512" userDrawn="1">
          <p15:clr>
            <a:srgbClr val="A4A3A4"/>
          </p15:clr>
        </p15:guide>
        <p15:guide id="4" pos="39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yndham, Amber, NRCS, Pueblo, CO" initials="WANPC" lastIdx="1" clrIdx="0">
    <p:extLst>
      <p:ext uri="{19B8F6BF-5375-455C-9EA6-DF929625EA0E}">
        <p15:presenceInfo xmlns:p15="http://schemas.microsoft.com/office/powerpoint/2012/main" userId="S-1-5-21-2443529608-3098792306-3041422421-1164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006600"/>
    <a:srgbClr val="996633"/>
    <a:srgbClr val="0066FF"/>
    <a:srgbClr val="666633"/>
    <a:srgbClr val="F2E5D2"/>
    <a:srgbClr val="EBD6B7"/>
    <a:srgbClr val="EEDCCA"/>
    <a:srgbClr val="FFFFC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69794" autoAdjust="0"/>
  </p:normalViewPr>
  <p:slideViewPr>
    <p:cSldViewPr snapToGrid="0">
      <p:cViewPr varScale="1">
        <p:scale>
          <a:sx n="79" d="100"/>
          <a:sy n="79" d="100"/>
        </p:scale>
        <p:origin x="2568"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91" d="100"/>
        <a:sy n="91" d="100"/>
      </p:scale>
      <p:origin x="0" y="3600"/>
    </p:cViewPr>
  </p:sorterViewPr>
  <p:notesViewPr>
    <p:cSldViewPr snapToGrid="0">
      <p:cViewPr>
        <p:scale>
          <a:sx n="100" d="100"/>
          <a:sy n="100" d="100"/>
        </p:scale>
        <p:origin x="-2400" y="312"/>
      </p:cViewPr>
      <p:guideLst>
        <p:guide orient="horz" pos="2832"/>
        <p:guide orient="horz" pos="5608"/>
        <p:guide pos="512"/>
        <p:guide pos="39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513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5139"/>
          </a:xfrm>
          <a:prstGeom prst="rect">
            <a:avLst/>
          </a:prstGeom>
        </p:spPr>
        <p:txBody>
          <a:bodyPr vert="horz" lIns="91440" tIns="45720" rIns="91440" bIns="45720" rtlCol="0"/>
          <a:lstStyle>
            <a:lvl1pPr algn="r">
              <a:defRPr sz="1200"/>
            </a:lvl1pPr>
          </a:lstStyle>
          <a:p>
            <a:fld id="{A994B568-76F3-4CF8-8ABD-F78953BFA984}" type="datetimeFigureOut">
              <a:rPr lang="en-US" smtClean="0"/>
              <a:t>1/11/2024</a:t>
            </a:fld>
            <a:endParaRPr lang="en-US"/>
          </a:p>
        </p:txBody>
      </p:sp>
      <p:sp>
        <p:nvSpPr>
          <p:cNvPr id="4" name="Footer Placeholder 3"/>
          <p:cNvSpPr>
            <a:spLocks noGrp="1"/>
          </p:cNvSpPr>
          <p:nvPr>
            <p:ph type="ftr" sz="quarter" idx="2"/>
          </p:nvPr>
        </p:nvSpPr>
        <p:spPr>
          <a:xfrm>
            <a:off x="0" y="8829676"/>
            <a:ext cx="3037840" cy="465139"/>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676"/>
            <a:ext cx="3037840" cy="465139"/>
          </a:xfrm>
          <a:prstGeom prst="rect">
            <a:avLst/>
          </a:prstGeom>
        </p:spPr>
        <p:txBody>
          <a:bodyPr vert="horz" lIns="91440" tIns="45720" rIns="91440" bIns="45720" rtlCol="0" anchor="b"/>
          <a:lstStyle>
            <a:lvl1pPr algn="r">
              <a:defRPr sz="1200"/>
            </a:lvl1pPr>
          </a:lstStyle>
          <a:p>
            <a:fld id="{1C67254B-7A3E-4821-A9B5-1744C347DC4F}" type="slidenum">
              <a:rPr lang="en-US" smtClean="0"/>
              <a:t>‹#›</a:t>
            </a:fld>
            <a:endParaRPr lang="en-US"/>
          </a:p>
        </p:txBody>
      </p:sp>
    </p:spTree>
    <p:extLst>
      <p:ext uri="{BB962C8B-B14F-4D97-AF65-F5344CB8AC3E}">
        <p14:creationId xmlns:p14="http://schemas.microsoft.com/office/powerpoint/2010/main" val="30063216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1"/>
            <a:ext cx="7010400" cy="46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a:defRPr sz="1200" smtClean="0"/>
            </a:lvl1pPr>
          </a:lstStyle>
          <a:p>
            <a:pPr>
              <a:defRPr/>
            </a:pPr>
            <a:endParaRPr lang="en-US" altLang="en-US" dirty="0"/>
          </a:p>
        </p:txBody>
      </p:sp>
      <p:sp>
        <p:nvSpPr>
          <p:cNvPr id="70659" name="Rectangle 4"/>
          <p:cNvSpPr>
            <a:spLocks noGrp="1" noRot="1" noChangeAspect="1" noChangeArrowheads="1" noTextEdit="1"/>
          </p:cNvSpPr>
          <p:nvPr>
            <p:ph type="sldImg" idx="2"/>
          </p:nvPr>
        </p:nvSpPr>
        <p:spPr bwMode="auto">
          <a:xfrm>
            <a:off x="1181100" y="696913"/>
            <a:ext cx="4649788"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785814" y="4416429"/>
            <a:ext cx="5921375" cy="43656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126" name="Rectangle 6"/>
          <p:cNvSpPr>
            <a:spLocks noGrp="1" noChangeArrowheads="1"/>
          </p:cNvSpPr>
          <p:nvPr>
            <p:ph type="ftr" sz="quarter" idx="4"/>
          </p:nvPr>
        </p:nvSpPr>
        <p:spPr bwMode="auto">
          <a:xfrm>
            <a:off x="536575" y="7823201"/>
            <a:ext cx="2554288" cy="957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a:defRPr sz="1200" smtClean="0"/>
            </a:lvl1pPr>
          </a:lstStyle>
          <a:p>
            <a:pPr>
              <a:defRPr/>
            </a:pPr>
            <a:endParaRPr lang="en-US" altLang="en-US"/>
          </a:p>
        </p:txBody>
      </p:sp>
      <p:sp>
        <p:nvSpPr>
          <p:cNvPr id="5127" name="Rectangle 7"/>
          <p:cNvSpPr>
            <a:spLocks noGrp="1" noChangeArrowheads="1"/>
          </p:cNvSpPr>
          <p:nvPr>
            <p:ph type="sldNum" sz="quarter" idx="5"/>
          </p:nvPr>
        </p:nvSpPr>
        <p:spPr bwMode="auto">
          <a:xfrm>
            <a:off x="3368677" y="8691564"/>
            <a:ext cx="337185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a:defRPr sz="1100" smtClean="0"/>
            </a:lvl1pPr>
          </a:lstStyle>
          <a:p>
            <a:pPr>
              <a:defRPr/>
            </a:pPr>
            <a:r>
              <a:rPr lang="en-US" altLang="en-US"/>
              <a:t>Slide </a:t>
            </a:r>
            <a:fld id="{3A463123-9E5D-4174-98A0-848EC59B99F2}" type="slidenum">
              <a:rPr lang="en-US" altLang="en-US"/>
              <a:pPr>
                <a:defRPr/>
              </a:pPr>
              <a:t>‹#›</a:t>
            </a:fld>
            <a:r>
              <a:rPr lang="en-US" altLang="en-US"/>
              <a:t> of 67</a:t>
            </a:r>
          </a:p>
        </p:txBody>
      </p:sp>
    </p:spTree>
    <p:extLst>
      <p:ext uri="{BB962C8B-B14F-4D97-AF65-F5344CB8AC3E}">
        <p14:creationId xmlns:p14="http://schemas.microsoft.com/office/powerpoint/2010/main" val="37453823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charset="0"/>
        <a:ea typeface="+mn-ea"/>
        <a:cs typeface="+mn-cs"/>
      </a:defRPr>
    </a:lvl1pPr>
    <a:lvl2pPr marL="628650" indent="-171450" algn="l" rtl="0" eaLnBrk="0" fontAlgn="base" hangingPunct="0">
      <a:spcBef>
        <a:spcPct val="30000"/>
      </a:spcBef>
      <a:spcAft>
        <a:spcPct val="0"/>
      </a:spcAft>
      <a:buFont typeface="Wingdings" pitchFamily="2" charset="2"/>
      <a:buChar char="§"/>
      <a:defRPr sz="1100" kern="1200">
        <a:solidFill>
          <a:schemeClr val="tx1"/>
        </a:solidFill>
        <a:latin typeface="Arial" charset="0"/>
        <a:ea typeface="+mn-ea"/>
        <a:cs typeface="+mn-cs"/>
      </a:defRPr>
    </a:lvl2pPr>
    <a:lvl3pPr marL="914400" algn="l" rtl="0" eaLnBrk="0" fontAlgn="base" hangingPunct="0">
      <a:spcBef>
        <a:spcPct val="30000"/>
      </a:spcBef>
      <a:spcAft>
        <a:spcPct val="0"/>
      </a:spcAft>
      <a:defRPr sz="1100" kern="1200">
        <a:solidFill>
          <a:schemeClr val="tx1"/>
        </a:solidFill>
        <a:latin typeface="Arial" charset="0"/>
        <a:ea typeface="+mn-ea"/>
        <a:cs typeface="+mn-cs"/>
      </a:defRPr>
    </a:lvl3pPr>
    <a:lvl4pPr marL="1371600" algn="l" rtl="0" eaLnBrk="0" fontAlgn="base" hangingPunct="0">
      <a:spcBef>
        <a:spcPct val="30000"/>
      </a:spcBef>
      <a:spcAft>
        <a:spcPct val="0"/>
      </a:spcAft>
      <a:defRPr sz="1100" kern="1200">
        <a:solidFill>
          <a:schemeClr val="tx1"/>
        </a:solidFill>
        <a:latin typeface="Arial" charset="0"/>
        <a:ea typeface="+mn-ea"/>
        <a:cs typeface="+mn-cs"/>
      </a:defRPr>
    </a:lvl4pPr>
    <a:lvl5pPr marL="1828800" algn="l" rtl="0" eaLnBrk="0" fontAlgn="base" hangingPunct="0">
      <a:spcBef>
        <a:spcPct val="30000"/>
      </a:spcBef>
      <a:spcAft>
        <a:spcPct val="0"/>
      </a:spcAft>
      <a:defRPr sz="11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B7954-CC60-4531-AF86-043D8D108337}" type="slidenum">
              <a:rPr lang="en-US" smtClean="0"/>
              <a:pPr/>
              <a:t>1</a:t>
            </a:fld>
            <a:endParaRPr lang="en-US"/>
          </a:p>
        </p:txBody>
      </p:sp>
    </p:spTree>
    <p:extLst>
      <p:ext uri="{BB962C8B-B14F-4D97-AF65-F5344CB8AC3E}">
        <p14:creationId xmlns:p14="http://schemas.microsoft.com/office/powerpoint/2010/main" val="1176899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Tx/>
              <a:buNone/>
            </a:pPr>
            <a:r>
              <a:rPr lang="en-US" dirty="0"/>
              <a:t>Why is soil important?</a:t>
            </a:r>
          </a:p>
          <a:p>
            <a:pPr>
              <a:lnSpc>
                <a:spcPct val="90000"/>
              </a:lnSpc>
              <a:buFontTx/>
              <a:buChar char="•"/>
            </a:pPr>
            <a:endParaRPr lang="en-US" dirty="0"/>
          </a:p>
          <a:p>
            <a:pPr>
              <a:lnSpc>
                <a:spcPct val="90000"/>
              </a:lnSpc>
              <a:buFontTx/>
              <a:buChar char="•"/>
            </a:pPr>
            <a:r>
              <a:rPr lang="en-US" dirty="0"/>
              <a:t>Food for plants</a:t>
            </a:r>
            <a:r>
              <a:rPr lang="en-US" baseline="0" dirty="0"/>
              <a:t> and animals</a:t>
            </a:r>
            <a:endParaRPr lang="en-US" dirty="0"/>
          </a:p>
          <a:p>
            <a:pPr>
              <a:lnSpc>
                <a:spcPct val="90000"/>
              </a:lnSpc>
              <a:buFontTx/>
              <a:buChar char="•"/>
            </a:pPr>
            <a:r>
              <a:rPr lang="en-US" dirty="0"/>
              <a:t>Provides fiber (trees, fabrics)</a:t>
            </a:r>
          </a:p>
          <a:p>
            <a:pPr>
              <a:lnSpc>
                <a:spcPct val="90000"/>
              </a:lnSpc>
              <a:buFontTx/>
              <a:buChar char="•"/>
            </a:pPr>
            <a:r>
              <a:rPr lang="en-US" dirty="0"/>
              <a:t>It filters and detoxifies</a:t>
            </a:r>
            <a:r>
              <a:rPr lang="en-US" baseline="0" dirty="0"/>
              <a:t> waste and </a:t>
            </a:r>
            <a:r>
              <a:rPr lang="en-US" dirty="0"/>
              <a:t>pollution</a:t>
            </a:r>
          </a:p>
          <a:p>
            <a:pPr marL="0" marR="0" indent="0" algn="l" defTabSz="914400" rtl="0" eaLnBrk="0" fontAlgn="base" latinLnBrk="0" hangingPunct="0">
              <a:lnSpc>
                <a:spcPct val="90000"/>
              </a:lnSpc>
              <a:spcBef>
                <a:spcPct val="30000"/>
              </a:spcBef>
              <a:spcAft>
                <a:spcPct val="0"/>
              </a:spcAft>
              <a:buClrTx/>
              <a:buSzTx/>
              <a:buFontTx/>
              <a:buChar char="•"/>
              <a:tabLst/>
              <a:defRPr/>
            </a:pPr>
            <a:r>
              <a:rPr lang="en-US" dirty="0"/>
              <a:t>Stores</a:t>
            </a:r>
            <a:r>
              <a:rPr lang="en-US" baseline="0" dirty="0"/>
              <a:t> c</a:t>
            </a:r>
            <a:r>
              <a:rPr lang="en-US" dirty="0"/>
              <a:t>arbon and nutrients that regulate our climate</a:t>
            </a:r>
          </a:p>
          <a:p>
            <a:pPr marL="0" marR="0" indent="0" algn="l" defTabSz="914400" rtl="0" eaLnBrk="0" fontAlgn="base" latinLnBrk="0" hangingPunct="0">
              <a:lnSpc>
                <a:spcPct val="90000"/>
              </a:lnSpc>
              <a:spcBef>
                <a:spcPct val="30000"/>
              </a:spcBef>
              <a:spcAft>
                <a:spcPct val="0"/>
              </a:spcAft>
              <a:buClrTx/>
              <a:buSzTx/>
              <a:buFontTx/>
              <a:buChar char="•"/>
              <a:tabLst/>
              <a:defRPr/>
            </a:pPr>
            <a:r>
              <a:rPr lang="en-US" dirty="0"/>
              <a:t>Provides</a:t>
            </a:r>
            <a:r>
              <a:rPr lang="en-US" baseline="0" dirty="0"/>
              <a:t> a foundation for structures like b</a:t>
            </a:r>
            <a:r>
              <a:rPr lang="en-US" dirty="0"/>
              <a:t>uildings, foundations, sewers, &amp; streets</a:t>
            </a:r>
          </a:p>
          <a:p>
            <a:pPr>
              <a:lnSpc>
                <a:spcPct val="90000"/>
              </a:lnSpc>
              <a:buFontTx/>
              <a:buChar char="•"/>
            </a:pPr>
            <a:endParaRPr lang="en-US" dirty="0"/>
          </a:p>
        </p:txBody>
      </p:sp>
      <p:sp>
        <p:nvSpPr>
          <p:cNvPr id="4" name="Slide Number Placeholder 3"/>
          <p:cNvSpPr>
            <a:spLocks noGrp="1"/>
          </p:cNvSpPr>
          <p:nvPr>
            <p:ph type="sldNum" sz="quarter" idx="10"/>
          </p:nvPr>
        </p:nvSpPr>
        <p:spPr/>
        <p:txBody>
          <a:bodyPr/>
          <a:lstStyle/>
          <a:p>
            <a:fld id="{9C0B7954-CC60-4531-AF86-043D8D108337}" type="slidenum">
              <a:rPr lang="en-US" smtClean="0"/>
              <a:pPr/>
              <a:t>10</a:t>
            </a:fld>
            <a:endParaRPr lang="en-US"/>
          </a:p>
        </p:txBody>
      </p:sp>
    </p:spTree>
    <p:extLst>
      <p:ext uri="{BB962C8B-B14F-4D97-AF65-F5344CB8AC3E}">
        <p14:creationId xmlns:p14="http://schemas.microsoft.com/office/powerpoint/2010/main" val="4024016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20000"/>
              </a:spcAft>
              <a:buClrTx/>
              <a:buSzTx/>
              <a:buFontTx/>
              <a:buNone/>
              <a:tabLst/>
              <a:defRPr/>
            </a:pPr>
            <a:r>
              <a:rPr lang="en-US" altLang="en-US" dirty="0"/>
              <a:t>This pie chart shows the composition of a loam soil with the percentages (by volume) of water, air, minerals and organic matter.  The air and water portion of the pie represent the pore space in the soil. These proportions can change with different soil types. </a:t>
            </a:r>
          </a:p>
          <a:p>
            <a:pPr marL="0" marR="0" indent="0" algn="l" defTabSz="914400" rtl="0" eaLnBrk="0" fontAlgn="base" latinLnBrk="0" hangingPunct="0">
              <a:lnSpc>
                <a:spcPct val="100000"/>
              </a:lnSpc>
              <a:spcBef>
                <a:spcPct val="30000"/>
              </a:spcBef>
              <a:spcAft>
                <a:spcPct val="20000"/>
              </a:spcAft>
              <a:buClrTx/>
              <a:buSzTx/>
              <a:buFontTx/>
              <a:buNone/>
              <a:tabLst/>
              <a:defRPr/>
            </a:pPr>
            <a:endParaRPr lang="en-US" sz="1100" u="sng" dirty="0"/>
          </a:p>
        </p:txBody>
      </p:sp>
      <p:sp>
        <p:nvSpPr>
          <p:cNvPr id="4" name="Slide Number Placeholder 3"/>
          <p:cNvSpPr>
            <a:spLocks noGrp="1"/>
          </p:cNvSpPr>
          <p:nvPr>
            <p:ph type="sldNum" sz="quarter" idx="10"/>
          </p:nvPr>
        </p:nvSpPr>
        <p:spPr/>
        <p:txBody>
          <a:bodyPr/>
          <a:lstStyle/>
          <a:p>
            <a:fld id="{9C0B7954-CC60-4531-AF86-043D8D10833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835041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Five major things that influence soil formation include the original parent material, the weathering time, climate, land surface features or topography, and the actions of plants and animals. These factors determine the physical and chemical properties of the different soil types.</a:t>
            </a:r>
          </a:p>
          <a:p>
            <a:pPr eaLnBrk="1" hangingPunct="1"/>
            <a:endParaRPr lang="en-US" altLang="en-US" dirty="0"/>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12</a:t>
            </a:fld>
            <a:r>
              <a:rPr lang="en-US" altLang="en-US"/>
              <a:t> of 67</a:t>
            </a:r>
          </a:p>
        </p:txBody>
      </p:sp>
    </p:spTree>
    <p:extLst>
      <p:ext uri="{BB962C8B-B14F-4D97-AF65-F5344CB8AC3E}">
        <p14:creationId xmlns:p14="http://schemas.microsoft.com/office/powerpoint/2010/main" val="3418094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 surface horizon, high</a:t>
            </a:r>
            <a:r>
              <a:rPr lang="en-US" baseline="0" dirty="0"/>
              <a:t> organic matter, more precipitation. </a:t>
            </a:r>
            <a:r>
              <a:rPr lang="en-US" dirty="0"/>
              <a:t>Wetting and drying cycles. Temperature variations. Freeze-thaw cycles. Thick</a:t>
            </a:r>
            <a:r>
              <a:rPr lang="en-US" baseline="0" dirty="0"/>
              <a:t> </a:t>
            </a:r>
            <a:r>
              <a:rPr lang="en-US" baseline="0"/>
              <a:t>dark surface due to grass vegetation here.</a:t>
            </a:r>
            <a:endParaRPr lang="en-US" dirty="0"/>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13</a:t>
            </a:fld>
            <a:r>
              <a:rPr lang="en-US" altLang="en-US"/>
              <a:t> of 67</a:t>
            </a:r>
          </a:p>
        </p:txBody>
      </p:sp>
    </p:spTree>
    <p:extLst>
      <p:ext uri="{BB962C8B-B14F-4D97-AF65-F5344CB8AC3E}">
        <p14:creationId xmlns:p14="http://schemas.microsoft.com/office/powerpoint/2010/main" val="273474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Red/brown</a:t>
            </a:r>
            <a:r>
              <a:rPr lang="en-US" baseline="0" dirty="0"/>
              <a:t> soils, less organic matter in the surface, less precipitation (dryer)</a:t>
            </a:r>
            <a:endParaRPr lang="en-US" dirty="0"/>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14</a:t>
            </a:fld>
            <a:r>
              <a:rPr lang="en-US" altLang="en-US"/>
              <a:t> of 67</a:t>
            </a:r>
          </a:p>
        </p:txBody>
      </p:sp>
    </p:spTree>
    <p:extLst>
      <p:ext uri="{BB962C8B-B14F-4D97-AF65-F5344CB8AC3E}">
        <p14:creationId xmlns:p14="http://schemas.microsoft.com/office/powerpoint/2010/main" val="3713569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15</a:t>
            </a:fld>
            <a:r>
              <a:rPr lang="en-US" altLang="en-US"/>
              <a:t> of 67</a:t>
            </a:r>
          </a:p>
        </p:txBody>
      </p:sp>
    </p:spTree>
    <p:extLst>
      <p:ext uri="{BB962C8B-B14F-4D97-AF65-F5344CB8AC3E}">
        <p14:creationId xmlns:p14="http://schemas.microsoft.com/office/powerpoint/2010/main" val="2247568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16</a:t>
            </a:fld>
            <a:r>
              <a:rPr lang="en-US" altLang="en-US"/>
              <a:t> of 67</a:t>
            </a:r>
          </a:p>
        </p:txBody>
      </p:sp>
    </p:spTree>
    <p:extLst>
      <p:ext uri="{BB962C8B-B14F-4D97-AF65-F5344CB8AC3E}">
        <p14:creationId xmlns:p14="http://schemas.microsoft.com/office/powerpoint/2010/main" val="3624991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17</a:t>
            </a:fld>
            <a:r>
              <a:rPr lang="en-US" altLang="en-US"/>
              <a:t> of 67</a:t>
            </a:r>
          </a:p>
        </p:txBody>
      </p:sp>
    </p:spTree>
    <p:extLst>
      <p:ext uri="{BB962C8B-B14F-4D97-AF65-F5344CB8AC3E}">
        <p14:creationId xmlns:p14="http://schemas.microsoft.com/office/powerpoint/2010/main" val="1245968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 material in relation to the landforms. Upland, stable soils have had the other soil forming</a:t>
            </a:r>
            <a:r>
              <a:rPr lang="en-US" baseline="0" dirty="0"/>
              <a:t> factors acting on the parent material for longer period of time, so this soil is more developed, there are more distinct horizons (layers) and the horizons have more structure. The soils formed on the floodplain are newer and less developed. New parent material is deposited often, so less time for other soil forming factors to act on this material.</a:t>
            </a:r>
            <a:endParaRPr lang="en-US" dirty="0"/>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18</a:t>
            </a:fld>
            <a:r>
              <a:rPr lang="en-US" altLang="en-US"/>
              <a:t> of 67</a:t>
            </a:r>
          </a:p>
        </p:txBody>
      </p:sp>
    </p:spTree>
    <p:extLst>
      <p:ext uri="{BB962C8B-B14F-4D97-AF65-F5344CB8AC3E}">
        <p14:creationId xmlns:p14="http://schemas.microsoft.com/office/powerpoint/2010/main" val="764496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19</a:t>
            </a:fld>
            <a:r>
              <a:rPr lang="en-US" altLang="en-US"/>
              <a:t> of 67</a:t>
            </a:r>
          </a:p>
        </p:txBody>
      </p:sp>
    </p:spTree>
    <p:extLst>
      <p:ext uri="{BB962C8B-B14F-4D97-AF65-F5344CB8AC3E}">
        <p14:creationId xmlns:p14="http://schemas.microsoft.com/office/powerpoint/2010/main" val="1755160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Slide </a:t>
            </a:r>
            <a:fld id="{44B1A93A-630F-448D-B6FA-07CD7D54A3C6}" type="slidenum">
              <a:rPr lang="en-US" altLang="en-US"/>
              <a:pPr eaLnBrk="1" hangingPunct="1"/>
              <a:t>2</a:t>
            </a:fld>
            <a:r>
              <a:rPr lang="en-US" altLang="en-US"/>
              <a:t> of 67</a:t>
            </a:r>
          </a:p>
        </p:txBody>
      </p:sp>
      <p:sp>
        <p:nvSpPr>
          <p:cNvPr id="98307" name="Rectangle 4"/>
          <p:cNvSpPr>
            <a:spLocks noGrp="1" noRot="1" noChangeAspect="1" noChangeArrowheads="1" noTextEdit="1"/>
          </p:cNvSpPr>
          <p:nvPr>
            <p:ph type="sldImg"/>
          </p:nvPr>
        </p:nvSpPr>
        <p:spPr>
          <a:ln/>
        </p:spPr>
      </p:sp>
      <p:sp>
        <p:nvSpPr>
          <p:cNvPr id="98308" name="Rectangle 5"/>
          <p:cNvSpPr>
            <a:spLocks noGrp="1" noChangeArrowheads="1"/>
          </p:cNvSpPr>
          <p:nvPr>
            <p:ph type="body" idx="1"/>
          </p:nvPr>
        </p:nvSpPr>
        <p:spPr>
          <a:noFill/>
        </p:spPr>
        <p:txBody>
          <a:bodyPr/>
          <a:lstStyle/>
          <a:p>
            <a:pPr eaLnBrk="1" hangingPunct="1"/>
            <a:r>
              <a:rPr lang="en-US" altLang="en-US" dirty="0"/>
              <a:t>Erosion is one of the biggest problems many landowners face. </a:t>
            </a:r>
          </a:p>
          <a:p>
            <a:pPr eaLnBrk="1" hangingPunct="1"/>
            <a:endParaRPr lang="en-US" altLang="en-US" dirty="0"/>
          </a:p>
          <a:p>
            <a:pPr eaLnBrk="1" hangingPunct="1"/>
            <a:r>
              <a:rPr lang="en-US" altLang="en-US" u="sng" dirty="0"/>
              <a:t>Erosion is defined as the group of natural processes that loosens or dissolves and removes soil or rock materials</a:t>
            </a:r>
            <a:r>
              <a:rPr lang="en-US" altLang="en-US" dirty="0"/>
              <a:t>. </a:t>
            </a:r>
          </a:p>
          <a:p>
            <a:pPr eaLnBrk="1" hangingPunct="1"/>
            <a:r>
              <a:rPr lang="en-US" altLang="en-US" dirty="0"/>
              <a:t>Erosion is caused by wind and water, coupled with freezing and thawing. </a:t>
            </a:r>
          </a:p>
          <a:p>
            <a:pPr eaLnBrk="1" hangingPunct="1"/>
            <a:endParaRPr lang="en-US" altLang="en-US" dirty="0"/>
          </a:p>
          <a:p>
            <a:pPr eaLnBrk="1" hangingPunct="1"/>
            <a:r>
              <a:rPr lang="en-US" altLang="en-US" dirty="0"/>
              <a:t>The susceptibility of soils to erosion depends on rainfall amount and intensity, soil texture, organic matter content, permeability, steepness of slope, length of slope, percentage of vegetation cover, type of crop, and management factors. </a:t>
            </a:r>
          </a:p>
          <a:p>
            <a:pPr eaLnBrk="1" hangingPunct="1"/>
            <a:endParaRPr lang="en-US" altLang="en-US" dirty="0"/>
          </a:p>
          <a:p>
            <a:pPr eaLnBrk="1" hangingPunct="1"/>
            <a:r>
              <a:rPr lang="en-US" altLang="en-US" dirty="0"/>
              <a:t>Consider your topsoil as the “capital” of your small-acreage property. Since mankind started agriculture, erosion has been the single largest threat to the soil’s productivity and consequently the profitability of the farm, whether in dollars or in forage produced. </a:t>
            </a:r>
          </a:p>
          <a:p>
            <a:pPr eaLnBrk="1" hangingPunct="1"/>
            <a:endParaRPr lang="en-US" altLang="en-US" dirty="0"/>
          </a:p>
          <a:p>
            <a:pPr eaLnBrk="1" hangingPunct="1"/>
            <a:r>
              <a:rPr lang="en-US" altLang="en-US" dirty="0"/>
              <a:t>In the United States, the average acre of cropland is eroding at a rate of seven TONS per year. Protecting your soil from erosion is the first step to protecting your capital.</a:t>
            </a:r>
          </a:p>
        </p:txBody>
      </p:sp>
    </p:spTree>
    <p:extLst>
      <p:ext uri="{BB962C8B-B14F-4D97-AF65-F5344CB8AC3E}">
        <p14:creationId xmlns:p14="http://schemas.microsoft.com/office/powerpoint/2010/main" val="1082033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20</a:t>
            </a:fld>
            <a:r>
              <a:rPr lang="en-US" altLang="en-US"/>
              <a:t> of 67</a:t>
            </a:r>
          </a:p>
        </p:txBody>
      </p:sp>
    </p:spTree>
    <p:extLst>
      <p:ext uri="{BB962C8B-B14F-4D97-AF65-F5344CB8AC3E}">
        <p14:creationId xmlns:p14="http://schemas.microsoft.com/office/powerpoint/2010/main" val="2035182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has</a:t>
            </a:r>
            <a:r>
              <a:rPr lang="en-US" baseline="0" dirty="0"/>
              <a:t> the parent material been stable? How long has climate and living organisms been acting on the parent material?</a:t>
            </a:r>
            <a:endParaRPr lang="en-US" dirty="0"/>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21</a:t>
            </a:fld>
            <a:r>
              <a:rPr lang="en-US" altLang="en-US"/>
              <a:t> of 67</a:t>
            </a:r>
          </a:p>
        </p:txBody>
      </p:sp>
    </p:spTree>
    <p:extLst>
      <p:ext uri="{BB962C8B-B14F-4D97-AF65-F5344CB8AC3E}">
        <p14:creationId xmlns:p14="http://schemas.microsoft.com/office/powerpoint/2010/main" val="3125341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22</a:t>
            </a:fld>
            <a:r>
              <a:rPr lang="en-US" altLang="en-US"/>
              <a:t> of 67</a:t>
            </a:r>
          </a:p>
        </p:txBody>
      </p:sp>
    </p:spTree>
    <p:extLst>
      <p:ext uri="{BB962C8B-B14F-4D97-AF65-F5344CB8AC3E}">
        <p14:creationId xmlns:p14="http://schemas.microsoft.com/office/powerpoint/2010/main" val="2240429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Several properties of</a:t>
            </a:r>
            <a:r>
              <a:rPr lang="en-US" baseline="0" dirty="0"/>
              <a:t> soil are key in helping us evaluate soil</a:t>
            </a:r>
            <a:endParaRPr lang="en-US" dirty="0"/>
          </a:p>
        </p:txBody>
      </p:sp>
      <p:sp>
        <p:nvSpPr>
          <p:cNvPr id="4" name="Slide Number Placeholder 3"/>
          <p:cNvSpPr>
            <a:spLocks noGrp="1"/>
          </p:cNvSpPr>
          <p:nvPr>
            <p:ph type="sldNum" sz="quarter" idx="10"/>
          </p:nvPr>
        </p:nvSpPr>
        <p:spPr/>
        <p:txBody>
          <a:bodyPr/>
          <a:lstStyle/>
          <a:p>
            <a:fld id="{9C0B7954-CC60-4531-AF86-043D8D108337}" type="slidenum">
              <a:rPr lang="en-US" smtClean="0"/>
              <a:pPr/>
              <a:t>23</a:t>
            </a:fld>
            <a:endParaRPr lang="en-US"/>
          </a:p>
        </p:txBody>
      </p:sp>
    </p:spTree>
    <p:extLst>
      <p:ext uri="{BB962C8B-B14F-4D97-AF65-F5344CB8AC3E}">
        <p14:creationId xmlns:p14="http://schemas.microsoft.com/office/powerpoint/2010/main" val="548115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Soil color is useful to indicate…….</a:t>
            </a:r>
          </a:p>
        </p:txBody>
      </p:sp>
      <p:sp>
        <p:nvSpPr>
          <p:cNvPr id="4" name="Slide Number Placeholder 3"/>
          <p:cNvSpPr>
            <a:spLocks noGrp="1"/>
          </p:cNvSpPr>
          <p:nvPr>
            <p:ph type="sldNum" sz="quarter" idx="10"/>
          </p:nvPr>
        </p:nvSpPr>
        <p:spPr/>
        <p:txBody>
          <a:bodyPr/>
          <a:lstStyle/>
          <a:p>
            <a:fld id="{9C0B7954-CC60-4531-AF86-043D8D108337}" type="slidenum">
              <a:rPr lang="en-US" smtClean="0"/>
              <a:pPr/>
              <a:t>24</a:t>
            </a:fld>
            <a:endParaRPr lang="en-US"/>
          </a:p>
        </p:txBody>
      </p:sp>
    </p:spTree>
    <p:extLst>
      <p:ext uri="{BB962C8B-B14F-4D97-AF65-F5344CB8AC3E}">
        <p14:creationId xmlns:p14="http://schemas.microsoft.com/office/powerpoint/2010/main" val="1513815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25</a:t>
            </a:fld>
            <a:r>
              <a:rPr lang="en-US" altLang="en-US"/>
              <a:t> of 67</a:t>
            </a:r>
          </a:p>
        </p:txBody>
      </p:sp>
    </p:spTree>
    <p:extLst>
      <p:ext uri="{BB962C8B-B14F-4D97-AF65-F5344CB8AC3E}">
        <p14:creationId xmlns:p14="http://schemas.microsoft.com/office/powerpoint/2010/main" val="1508821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Slide </a:t>
            </a:r>
            <a:fld id="{BEDCC480-8F12-4055-ABDB-DB5D9D67AA6A}" type="slidenum">
              <a:rPr lang="en-US" altLang="en-US"/>
              <a:pPr eaLnBrk="1" hangingPunct="1"/>
              <a:t>26</a:t>
            </a:fld>
            <a:r>
              <a:rPr lang="en-US" altLang="en-US"/>
              <a:t> of 67</a:t>
            </a:r>
          </a:p>
        </p:txBody>
      </p:sp>
      <p:sp>
        <p:nvSpPr>
          <p:cNvPr id="92163" name="Rectangle 4"/>
          <p:cNvSpPr>
            <a:spLocks noGrp="1" noRot="1" noChangeAspect="1" noChangeArrowheads="1" noTextEdit="1"/>
          </p:cNvSpPr>
          <p:nvPr>
            <p:ph type="sldImg"/>
          </p:nvPr>
        </p:nvSpPr>
        <p:spPr>
          <a:ln/>
        </p:spPr>
      </p:sp>
      <p:sp>
        <p:nvSpPr>
          <p:cNvPr id="92164" name="Rectangle 5"/>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t>Soil particles and organic matter are often found together in natural soil structures called soil </a:t>
            </a:r>
            <a:r>
              <a:rPr lang="en-US" altLang="en-US" dirty="0" err="1"/>
              <a:t>peds</a:t>
            </a:r>
            <a:r>
              <a:rPr lang="en-US" altLang="en-US" dirty="0"/>
              <a:t>, or aggregates. Cycles of wetting and drying and freezing and thawing promote </a:t>
            </a:r>
            <a:r>
              <a:rPr lang="en-US" altLang="en-US" dirty="0" err="1"/>
              <a:t>ped</a:t>
            </a:r>
            <a:r>
              <a:rPr lang="en-US" altLang="en-US" dirty="0"/>
              <a:t> formation. Soil structure is classified by the shape and size of soil </a:t>
            </a:r>
            <a:r>
              <a:rPr lang="en-US" altLang="en-US" dirty="0" err="1"/>
              <a:t>peds</a:t>
            </a:r>
            <a:r>
              <a:rPr lang="en-US" altLang="en-US" dirty="0"/>
              <a:t>. </a:t>
            </a:r>
          </a:p>
          <a:p>
            <a:pPr eaLnBrk="1" hangingPunct="1"/>
            <a:endParaRPr lang="en-US" altLang="en-US" dirty="0"/>
          </a:p>
          <a:p>
            <a:pPr eaLnBrk="1" hangingPunct="1"/>
            <a:r>
              <a:rPr lang="en-US" altLang="en-US" dirty="0"/>
              <a:t>A well-developed soil structure enhances water and air movement and root growth. </a:t>
            </a:r>
          </a:p>
          <a:p>
            <a:pPr eaLnBrk="1" hangingPunct="1"/>
            <a:endParaRPr lang="en-US" altLang="en-US" dirty="0"/>
          </a:p>
          <a:p>
            <a:pPr eaLnBrk="1" hangingPunct="1"/>
            <a:endParaRPr lang="en-US" altLang="en-US" dirty="0"/>
          </a:p>
          <a:p>
            <a:pPr eaLnBrk="1" hangingPunct="1"/>
            <a:r>
              <a:rPr lang="en-US" altLang="en-US" strike="sngStrike" dirty="0"/>
              <a:t>Granular structure is common under sod and refers to small balls of soil that easily separate. Soils with granular structure have larger pore spaces. Blocky structure is common in older clay soils in humid regions. Well-developed prisms and columns can be found in some clayey </a:t>
            </a:r>
            <a:r>
              <a:rPr lang="en-US" altLang="en-US" strike="sngStrike" dirty="0" err="1"/>
              <a:t>subsoils</a:t>
            </a:r>
            <a:r>
              <a:rPr lang="en-US" altLang="en-US" strike="sngStrike" dirty="0"/>
              <a:t>.</a:t>
            </a:r>
          </a:p>
          <a:p>
            <a:pPr eaLnBrk="1" hangingPunct="1"/>
            <a:r>
              <a:rPr lang="en-US" altLang="en-US" strike="sngStrike" dirty="0"/>
              <a:t>Mud pie example: What happens to soil structure when you make a mud pie? Does that mud pie have the same physical characteristics as that of the original soil it was taken from? If you let the mud pie dry out, will it absorb water poured on it rapidly or slowly?</a:t>
            </a:r>
          </a:p>
          <a:p>
            <a:pPr eaLnBrk="1" hangingPunct="1"/>
            <a:r>
              <a:rPr lang="en-US" altLang="en-US" i="1" strike="sngStrike" dirty="0"/>
              <a:t>Instructor: The specific categories of soil structure, referred to by soil scientists, are not mentioned here except to describe the photos in the slide.</a:t>
            </a:r>
          </a:p>
        </p:txBody>
      </p:sp>
    </p:spTree>
    <p:extLst>
      <p:ext uri="{BB962C8B-B14F-4D97-AF65-F5344CB8AC3E}">
        <p14:creationId xmlns:p14="http://schemas.microsoft.com/office/powerpoint/2010/main" val="3650696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27</a:t>
            </a:fld>
            <a:r>
              <a:rPr lang="en-US" altLang="en-US"/>
              <a:t> of 67</a:t>
            </a:r>
          </a:p>
        </p:txBody>
      </p:sp>
    </p:spTree>
    <p:extLst>
      <p:ext uri="{BB962C8B-B14F-4D97-AF65-F5344CB8AC3E}">
        <p14:creationId xmlns:p14="http://schemas.microsoft.com/office/powerpoint/2010/main" val="3742708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Sand-feels gritty,</a:t>
            </a:r>
            <a:r>
              <a:rPr lang="en-US" baseline="0" dirty="0"/>
              <a:t> l</a:t>
            </a:r>
            <a:r>
              <a:rPr lang="en-US" dirty="0"/>
              <a:t>ike sandpaper; silt-feels smooth, like flour;</a:t>
            </a:r>
            <a:r>
              <a:rPr lang="en-US" baseline="0" dirty="0"/>
              <a:t> clay-feels sticky, long ribbon</a:t>
            </a:r>
            <a:endParaRPr lang="en-US" dirty="0"/>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28</a:t>
            </a:fld>
            <a:r>
              <a:rPr lang="en-US" altLang="en-US"/>
              <a:t> of 67</a:t>
            </a:r>
          </a:p>
        </p:txBody>
      </p:sp>
    </p:spTree>
    <p:extLst>
      <p:ext uri="{BB962C8B-B14F-4D97-AF65-F5344CB8AC3E}">
        <p14:creationId xmlns:p14="http://schemas.microsoft.com/office/powerpoint/2010/main" val="3184214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Slide </a:t>
            </a:r>
            <a:fld id="{6338BB2D-4101-4527-85A6-6ABAFE08D0C6}" type="slidenum">
              <a:rPr lang="en-US" altLang="en-US"/>
              <a:pPr eaLnBrk="1" hangingPunct="1"/>
              <a:t>29</a:t>
            </a:fld>
            <a:r>
              <a:rPr lang="en-US" altLang="en-US"/>
              <a:t> of 67</a:t>
            </a:r>
          </a:p>
        </p:txBody>
      </p:sp>
      <p:sp>
        <p:nvSpPr>
          <p:cNvPr id="87043" name="Rectangle 6"/>
          <p:cNvSpPr>
            <a:spLocks noGrp="1" noRot="1" noChangeAspect="1" noChangeArrowheads="1" noTextEdit="1"/>
          </p:cNvSpPr>
          <p:nvPr>
            <p:ph type="sldImg"/>
          </p:nvPr>
        </p:nvSpPr>
        <p:spPr>
          <a:ln/>
        </p:spPr>
      </p:sp>
      <p:sp>
        <p:nvSpPr>
          <p:cNvPr id="87044" name="Rectangle 7"/>
          <p:cNvSpPr>
            <a:spLocks noGrp="1" noChangeArrowheads="1"/>
          </p:cNvSpPr>
          <p:nvPr>
            <p:ph type="body" idx="1"/>
          </p:nvPr>
        </p:nvSpPr>
        <p:spPr>
          <a:noFill/>
        </p:spPr>
        <p:txBody>
          <a:bodyPr/>
          <a:lstStyle/>
          <a:p>
            <a:pPr eaLnBrk="1" hangingPunct="1"/>
            <a:r>
              <a:rPr lang="en-US" altLang="en-US" dirty="0"/>
              <a:t>You may be wondering why we’re talking about soil texture. While this is a property of the soil that you cannot change, by knowing your soil texture you can make predictions about how it will behave. </a:t>
            </a:r>
          </a:p>
          <a:p>
            <a:pPr eaLnBrk="1" hangingPunct="1"/>
            <a:endParaRPr lang="en-US" altLang="en-US" dirty="0"/>
          </a:p>
          <a:p>
            <a:pPr eaLnBrk="1" hangingPunct="1"/>
            <a:r>
              <a:rPr lang="en-US" altLang="en-US" strike="sngStrike" dirty="0"/>
              <a:t>For example, a coarse sandy soil is easy to till, has plenty of aeration for good root growth, and is easily wetted, but it also dries out rapidly and loses plant nutrients as water drains away. High clay content soils (more than 27 percent clay) have very small particles that fit tightly together, leaving little open pore space. This means that there is little room for water to flow into the soil, making clayey soils difficult to wet, difficult to drain, and difficult to till. Anyone who has tried to hack through a hardpan area is all too familiar with this!</a:t>
            </a:r>
          </a:p>
          <a:p>
            <a:pPr eaLnBrk="1" hangingPunct="1"/>
            <a:endParaRPr lang="en-US" altLang="en-US" dirty="0"/>
          </a:p>
          <a:p>
            <a:pPr eaLnBrk="1" hangingPunct="1"/>
            <a:r>
              <a:rPr lang="en-US" altLang="en-US" dirty="0"/>
              <a:t>For example: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t>1. Sandy soils drain rapidly and don’t hold water well.</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t>2. Clay soils drain slowly and have a high water-holding capacity.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t>3. Loam soils have good drainage but also have good water holding capacity - something to strive for in your soil. </a:t>
            </a:r>
            <a:endParaRPr lang="en-US" altLang="en-US" strike="sngStrike"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eaLnBrk="1" hangingPunct="1"/>
            <a:endParaRPr lang="en-US" altLang="en-US" dirty="0"/>
          </a:p>
        </p:txBody>
      </p:sp>
    </p:spTree>
    <p:extLst>
      <p:ext uri="{BB962C8B-B14F-4D97-AF65-F5344CB8AC3E}">
        <p14:creationId xmlns:p14="http://schemas.microsoft.com/office/powerpoint/2010/main" val="1278056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D3657A1-99BF-4C9B-BD20-3BBE0F02FFAE}" type="slidenum">
              <a:rPr lang="en-US" smtClean="0"/>
              <a:pPr/>
              <a:t>3</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r>
              <a:rPr lang="en-US" sz="1100" b="1" kern="1200" dirty="0">
                <a:solidFill>
                  <a:schemeClr val="tx1"/>
                </a:solidFill>
                <a:effectLst/>
                <a:latin typeface="Arial" charset="0"/>
                <a:ea typeface="+mn-ea"/>
                <a:cs typeface="+mn-cs"/>
              </a:rPr>
              <a:t>Salinization</a:t>
            </a:r>
            <a:r>
              <a:rPr lang="en-US" sz="1100" b="0" kern="1200" dirty="0">
                <a:solidFill>
                  <a:schemeClr val="tx1"/>
                </a:solidFill>
                <a:effectLst/>
                <a:latin typeface="Arial" charset="0"/>
                <a:ea typeface="+mn-ea"/>
                <a:cs typeface="+mn-cs"/>
              </a:rPr>
              <a:t> is the process by which water-soluble salts accumulate in the soil. </a:t>
            </a:r>
            <a:r>
              <a:rPr lang="en-US" sz="1100" b="1" kern="1200" dirty="0">
                <a:solidFill>
                  <a:schemeClr val="tx1"/>
                </a:solidFill>
                <a:effectLst/>
                <a:latin typeface="Arial" charset="0"/>
                <a:ea typeface="+mn-ea"/>
                <a:cs typeface="+mn-cs"/>
              </a:rPr>
              <a:t>Salinization</a:t>
            </a:r>
            <a:r>
              <a:rPr lang="en-US" sz="1100" b="0" kern="1200" dirty="0">
                <a:solidFill>
                  <a:schemeClr val="tx1"/>
                </a:solidFill>
                <a:effectLst/>
                <a:latin typeface="Arial" charset="0"/>
                <a:ea typeface="+mn-ea"/>
                <a:cs typeface="+mn-cs"/>
              </a:rPr>
              <a:t> is a resource concern because excess salts hinder the growth of crops by limiting their ability to take up water. </a:t>
            </a:r>
            <a:r>
              <a:rPr lang="en-US" sz="1100" b="1" kern="1200" dirty="0">
                <a:solidFill>
                  <a:schemeClr val="tx1"/>
                </a:solidFill>
                <a:effectLst/>
                <a:latin typeface="Arial" charset="0"/>
                <a:ea typeface="+mn-ea"/>
                <a:cs typeface="+mn-cs"/>
              </a:rPr>
              <a:t>Salinization</a:t>
            </a:r>
            <a:r>
              <a:rPr lang="en-US" sz="1100" b="0" kern="1200" dirty="0">
                <a:solidFill>
                  <a:schemeClr val="tx1"/>
                </a:solidFill>
                <a:effectLst/>
                <a:latin typeface="Arial" charset="0"/>
                <a:ea typeface="+mn-ea"/>
                <a:cs typeface="+mn-cs"/>
              </a:rPr>
              <a:t> may occur naturally or because of conditions resulting from management practices.</a:t>
            </a:r>
            <a:endParaRPr lang="en-US" dirty="0"/>
          </a:p>
        </p:txBody>
      </p:sp>
    </p:spTree>
    <p:extLst>
      <p:ext uri="{BB962C8B-B14F-4D97-AF65-F5344CB8AC3E}">
        <p14:creationId xmlns:p14="http://schemas.microsoft.com/office/powerpoint/2010/main" val="2441816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Slide </a:t>
            </a:r>
            <a:fld id="{24C5ADB6-C140-487E-874D-2FAF7A7CE457}" type="slidenum">
              <a:rPr lang="en-US" altLang="en-US"/>
              <a:pPr eaLnBrk="1" hangingPunct="1"/>
              <a:t>30</a:t>
            </a:fld>
            <a:r>
              <a:rPr lang="en-US" altLang="en-US"/>
              <a:t> of 67</a:t>
            </a:r>
          </a:p>
        </p:txBody>
      </p:sp>
      <p:sp>
        <p:nvSpPr>
          <p:cNvPr id="81923" name="Rectangle 4"/>
          <p:cNvSpPr>
            <a:spLocks noGrp="1" noRot="1" noChangeAspect="1" noChangeArrowheads="1" noTextEdit="1"/>
          </p:cNvSpPr>
          <p:nvPr>
            <p:ph type="sldImg"/>
          </p:nvPr>
        </p:nvSpPr>
        <p:spPr>
          <a:ln/>
        </p:spPr>
      </p:sp>
      <p:sp>
        <p:nvSpPr>
          <p:cNvPr id="81924" name="Rectangle 5"/>
          <p:cNvSpPr>
            <a:spLocks noGrp="1" noChangeArrowheads="1"/>
          </p:cNvSpPr>
          <p:nvPr>
            <p:ph type="body" idx="1"/>
          </p:nvPr>
        </p:nvSpPr>
        <p:spPr>
          <a:noFill/>
        </p:spPr>
        <p:txBody>
          <a:bodyPr/>
          <a:lstStyle/>
          <a:p>
            <a:pPr eaLnBrk="1" hangingPunct="1"/>
            <a:r>
              <a:rPr lang="en-US" altLang="en-US" dirty="0"/>
              <a:t>You can make a rough determination of soil texture based on the way it feels in your hand. Texture refers to the relative proportions of sand, silt and clay in the soil. The texture triangle is used to organize soils based on their texture class according to the varying percentages of sand, silt and clay. </a:t>
            </a:r>
          </a:p>
          <a:p>
            <a:pPr eaLnBrk="1" hangingPunct="1"/>
            <a:endParaRPr lang="en-US" altLang="en-US" dirty="0"/>
          </a:p>
          <a:p>
            <a:pPr eaLnBrk="1" hangingPunct="1"/>
            <a:r>
              <a:rPr lang="en-US" altLang="en-US" dirty="0"/>
              <a:t>Sandy soils feel gritty to the touch. Silt soils will feel very slippery when wet, like baby powder. Clay soil is sticky when moist, and can form a long ribbon when molded in the hand. </a:t>
            </a:r>
          </a:p>
          <a:p>
            <a:pPr eaLnBrk="1" hangingPunct="1"/>
            <a:endParaRPr lang="en-US" alt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t>The blue area in the circle marked “loam” represents the most desirable soil texture type, especially for agriculture. These soils have high water holding capacity as well as good “workability” and drainage properties.  </a:t>
            </a:r>
          </a:p>
          <a:p>
            <a:pPr eaLnBrk="1" hangingPunct="1"/>
            <a:endParaRPr lang="en-US" altLang="en-US" dirty="0"/>
          </a:p>
          <a:p>
            <a:pPr eaLnBrk="1" hangingPunct="1"/>
            <a:r>
              <a:rPr lang="en-US" altLang="en-US" strike="sngStrike" dirty="0"/>
              <a:t>The outer green circle represents those soil texture types that are acceptable or amendable. </a:t>
            </a:r>
          </a:p>
          <a:p>
            <a:pPr eaLnBrk="1" hangingPunct="1"/>
            <a:endParaRPr lang="en-US" altLang="en-US" strike="sngStrike" dirty="0"/>
          </a:p>
          <a:p>
            <a:pPr eaLnBrk="1" hangingPunct="1"/>
            <a:r>
              <a:rPr lang="en-US" altLang="en-US" strike="sngStrike" dirty="0"/>
              <a:t>The remainder of the triangle, colored brown, represents those soil textures that are least desirable.</a:t>
            </a:r>
          </a:p>
          <a:p>
            <a:pPr eaLnBrk="1" hangingPunct="1"/>
            <a:endParaRPr lang="en-US" altLang="en-US" dirty="0"/>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111471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Slide </a:t>
            </a:r>
            <a:fld id="{0B3654AB-0A06-4685-8859-FFD07C8404B2}" type="slidenum">
              <a:rPr lang="en-US" altLang="en-US"/>
              <a:pPr eaLnBrk="1" hangingPunct="1"/>
              <a:t>31</a:t>
            </a:fld>
            <a:r>
              <a:rPr lang="en-US" altLang="en-US"/>
              <a:t> of 67</a:t>
            </a:r>
          </a:p>
        </p:txBody>
      </p:sp>
      <p:sp>
        <p:nvSpPr>
          <p:cNvPr id="76803" name="Rectangle 4"/>
          <p:cNvSpPr>
            <a:spLocks noGrp="1" noRot="1" noChangeAspect="1" noChangeArrowheads="1" noTextEdit="1"/>
          </p:cNvSpPr>
          <p:nvPr>
            <p:ph type="sldImg"/>
          </p:nvPr>
        </p:nvSpPr>
        <p:spPr>
          <a:ln/>
        </p:spPr>
      </p:sp>
      <p:sp>
        <p:nvSpPr>
          <p:cNvPr id="76804" name="Rectangle 5"/>
          <p:cNvSpPr>
            <a:spLocks noGrp="1" noChangeArrowheads="1"/>
          </p:cNvSpPr>
          <p:nvPr>
            <p:ph type="body" idx="1"/>
          </p:nvPr>
        </p:nvSpPr>
        <p:spPr>
          <a:noFill/>
        </p:spPr>
        <p:txBody>
          <a:bodyPr/>
          <a:lstStyle/>
          <a:p>
            <a:pPr eaLnBrk="1" hangingPunct="1"/>
            <a:r>
              <a:rPr lang="en-US" altLang="en-US" dirty="0"/>
              <a:t>It takes thousands of years to form soils.  As they</a:t>
            </a:r>
            <a:r>
              <a:rPr lang="en-US" altLang="en-US" baseline="0" dirty="0"/>
              <a:t> form, soils develop in </a:t>
            </a:r>
            <a:r>
              <a:rPr lang="en-US" altLang="en-US" dirty="0"/>
              <a:t>layers known as soil horizons. </a:t>
            </a:r>
          </a:p>
          <a:p>
            <a:pPr eaLnBrk="1" hangingPunct="1"/>
            <a:r>
              <a:rPr lang="en-US" altLang="en-US" dirty="0"/>
              <a:t>Soil horizons can differ greatly in texture, which in turn will affect how plants grow in the soil, how water moves through it, and what kind of management is appropriate.</a:t>
            </a:r>
          </a:p>
          <a:p>
            <a:pPr marR="0" lvl="0" algn="l" defTabSz="914400" rtl="0" eaLnBrk="1" fontAlgn="auto" latinLnBrk="0" hangingPunct="1">
              <a:lnSpc>
                <a:spcPct val="100000"/>
              </a:lnSpc>
              <a:spcBef>
                <a:spcPct val="20000"/>
              </a:spcBef>
              <a:spcAft>
                <a:spcPts val="0"/>
              </a:spcAft>
              <a:buClr>
                <a:schemeClr val="tx1">
                  <a:shade val="95000"/>
                </a:schemeClr>
              </a:buClr>
              <a:buSzPct val="65000"/>
              <a:tabLst/>
              <a:defRPr/>
            </a:pPr>
            <a:endParaRPr kumimoji="0" lang="en-US" b="0" i="0" u="none" strike="noStrike" kern="1200" cap="none" spc="0" normalizeH="0" baseline="0" noProof="0" dirty="0">
              <a:ln>
                <a:noFill/>
              </a:ln>
              <a:solidFill>
                <a:schemeClr val="tx1"/>
              </a:solidFill>
              <a:effectLst/>
              <a:uLnTx/>
              <a:uFillTx/>
            </a:endParaRPr>
          </a:p>
          <a:p>
            <a:pPr marR="0" lvl="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en-US" b="0" i="0" u="none" strike="noStrike" kern="1200" cap="none" spc="0" normalizeH="0" baseline="0" noProof="0" dirty="0">
                <a:ln>
                  <a:noFill/>
                </a:ln>
                <a:solidFill>
                  <a:schemeClr val="tx1"/>
                </a:solidFill>
                <a:effectLst/>
                <a:uLnTx/>
                <a:uFillTx/>
              </a:rPr>
              <a:t>A horizon – topsoil – dark, high in humus (OM)</a:t>
            </a:r>
          </a:p>
          <a:p>
            <a:pPr marR="0" lvl="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en-US" b="0" i="0" u="none" strike="noStrike" kern="1200" cap="none" spc="0" normalizeH="0" baseline="0" noProof="0" dirty="0">
                <a:ln>
                  <a:noFill/>
                </a:ln>
                <a:solidFill>
                  <a:schemeClr val="tx1"/>
                </a:solidFill>
                <a:effectLst/>
                <a:uLnTx/>
                <a:uFillTx/>
              </a:rPr>
              <a:t>Subsoil – has less OM.</a:t>
            </a:r>
          </a:p>
          <a:p>
            <a:pPr marR="0" lvl="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en-US" b="0" i="0" u="none" strike="noStrike" kern="1200" cap="none" spc="0" normalizeH="0" baseline="0" noProof="0" dirty="0">
                <a:ln>
                  <a:noFill/>
                </a:ln>
                <a:solidFill>
                  <a:schemeClr val="tx1"/>
                </a:solidFill>
                <a:effectLst/>
                <a:uLnTx/>
                <a:uFillTx/>
              </a:rPr>
              <a:t>Why would you want to conserve topsoil?</a:t>
            </a:r>
          </a:p>
          <a:p>
            <a:pPr marR="0" lvl="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en-US" b="0" i="0" u="none" strike="noStrike" kern="1200" cap="none" spc="0" normalizeH="0" baseline="0" noProof="0" dirty="0">
                <a:ln>
                  <a:noFill/>
                </a:ln>
                <a:solidFill>
                  <a:schemeClr val="tx1"/>
                </a:solidFill>
                <a:effectLst/>
                <a:uLnTx/>
                <a:uFillTx/>
              </a:rPr>
              <a:t>Which horizon is best for plant growth?</a:t>
            </a:r>
          </a:p>
          <a:p>
            <a:pPr marR="0" lvl="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en-US" b="0" i="0" u="none" strike="noStrike" kern="1200" cap="none" spc="0" normalizeH="0" baseline="0" noProof="0" dirty="0">
                <a:ln>
                  <a:noFill/>
                </a:ln>
                <a:solidFill>
                  <a:schemeClr val="tx1"/>
                </a:solidFill>
                <a:effectLst/>
                <a:uLnTx/>
                <a:uFillTx/>
              </a:rPr>
              <a:t>Water quality?</a:t>
            </a:r>
          </a:p>
          <a:p>
            <a:pPr eaLnBrk="1" hangingPunct="1"/>
            <a:endParaRPr lang="en-US" altLang="en-US" dirty="0"/>
          </a:p>
        </p:txBody>
      </p:sp>
    </p:spTree>
    <p:extLst>
      <p:ext uri="{BB962C8B-B14F-4D97-AF65-F5344CB8AC3E}">
        <p14:creationId xmlns:p14="http://schemas.microsoft.com/office/powerpoint/2010/main" val="2000899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Slide </a:t>
            </a:r>
            <a:fld id="{82C2B9C8-C035-4667-8A83-A965914CBFCD}" type="slidenum">
              <a:rPr lang="en-US" altLang="en-US"/>
              <a:pPr eaLnBrk="1" hangingPunct="1"/>
              <a:t>32</a:t>
            </a:fld>
            <a:r>
              <a:rPr lang="en-US" altLang="en-US"/>
              <a:t> of 67</a:t>
            </a:r>
          </a:p>
        </p:txBody>
      </p:sp>
      <p:sp>
        <p:nvSpPr>
          <p:cNvPr id="77827" name="Rectangle 4"/>
          <p:cNvSpPr>
            <a:spLocks noGrp="1" noRot="1" noChangeAspect="1" noChangeArrowheads="1" noTextEdit="1"/>
          </p:cNvSpPr>
          <p:nvPr>
            <p:ph type="sldImg"/>
          </p:nvPr>
        </p:nvSpPr>
        <p:spPr>
          <a:ln/>
        </p:spPr>
      </p:sp>
      <p:sp>
        <p:nvSpPr>
          <p:cNvPr id="77828" name="Rectangle 5"/>
          <p:cNvSpPr>
            <a:spLocks noGrp="1" noChangeArrowheads="1"/>
          </p:cNvSpPr>
          <p:nvPr>
            <p:ph type="body" idx="1"/>
          </p:nvPr>
        </p:nvSpPr>
        <p:spPr>
          <a:noFill/>
        </p:spPr>
        <p:txBody>
          <a:bodyPr/>
          <a:lstStyle/>
          <a:p>
            <a:pPr eaLnBrk="1" hangingPunct="1"/>
            <a:r>
              <a:rPr lang="en-US" altLang="en-US" dirty="0"/>
              <a:t>The differences in soil layers affect such things as drainage, water holding capacity, root penetration, and </a:t>
            </a:r>
            <a:r>
              <a:rPr lang="en-US" altLang="en-US" dirty="0" err="1"/>
              <a:t>tilth</a:t>
            </a:r>
            <a:r>
              <a:rPr lang="en-US" altLang="en-US" dirty="0"/>
              <a:t>. </a:t>
            </a:r>
          </a:p>
          <a:p>
            <a:pPr eaLnBrk="1" hangingPunct="1"/>
            <a:endParaRPr lang="en-US" altLang="en-US" dirty="0"/>
          </a:p>
          <a:p>
            <a:pPr eaLnBrk="1" hangingPunct="1"/>
            <a:r>
              <a:rPr lang="en-US" altLang="en-US" dirty="0"/>
              <a:t>The soil on the left has very distinctive color changes from horizon to horizon. Over time, iron leached from the horizons above to the horizons below, changing the appearance. </a:t>
            </a:r>
          </a:p>
          <a:p>
            <a:pPr eaLnBrk="1" hangingPunct="1"/>
            <a:endParaRPr lang="en-US" altLang="en-US" dirty="0"/>
          </a:p>
          <a:p>
            <a:pPr eaLnBrk="1" hangingPunct="1"/>
            <a:r>
              <a:rPr lang="en-US" altLang="en-US" dirty="0"/>
              <a:t>The soil on the right shows changes in the size of particles with depth. Notice the increase in numbers of cobbles in the deeper horizons. The cobbles would likely increase the drainage capacity of the soil and lower its water holding capacity.</a:t>
            </a:r>
          </a:p>
          <a:p>
            <a:pPr eaLnBrk="1" hangingPunct="1"/>
            <a:endParaRPr lang="en-US" altLang="en-US" dirty="0"/>
          </a:p>
        </p:txBody>
      </p:sp>
    </p:spTree>
    <p:extLst>
      <p:ext uri="{BB962C8B-B14F-4D97-AF65-F5344CB8AC3E}">
        <p14:creationId xmlns:p14="http://schemas.microsoft.com/office/powerpoint/2010/main" val="653856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Trophic</a:t>
            </a:r>
            <a:r>
              <a:rPr lang="en-US" baseline="0" dirty="0"/>
              <a:t> Levels: Levels of the food chain. 1</a:t>
            </a:r>
            <a:r>
              <a:rPr lang="en-US" baseline="30000" dirty="0"/>
              <a:t>st</a:t>
            </a:r>
            <a:r>
              <a:rPr lang="en-US" baseline="0" dirty="0"/>
              <a:t>:  get energy from the sun; 2</a:t>
            </a:r>
            <a:r>
              <a:rPr lang="en-US" baseline="30000" dirty="0"/>
              <a:t>nd</a:t>
            </a:r>
            <a:r>
              <a:rPr lang="en-US" baseline="0" dirty="0"/>
              <a:t>: break down residue; 3</a:t>
            </a:r>
            <a:r>
              <a:rPr lang="en-US" baseline="30000" dirty="0"/>
              <a:t>rd</a:t>
            </a:r>
            <a:r>
              <a:rPr lang="en-US" baseline="0" dirty="0"/>
              <a:t>: eat organisms from 2</a:t>
            </a:r>
            <a:r>
              <a:rPr lang="en-US" baseline="30000" dirty="0"/>
              <a:t>nd</a:t>
            </a:r>
            <a:r>
              <a:rPr lang="en-US" baseline="0" dirty="0"/>
              <a:t> level and so on. </a:t>
            </a:r>
          </a:p>
          <a:p>
            <a:r>
              <a:rPr lang="en-US" dirty="0" err="1"/>
              <a:t>Photosynthesizers</a:t>
            </a:r>
            <a:r>
              <a:rPr lang="en-US" dirty="0"/>
              <a:t>:</a:t>
            </a:r>
            <a:r>
              <a:rPr lang="en-US" baseline="0" dirty="0"/>
              <a:t> plants, algae, bacteria. Use sun to fix CO2. </a:t>
            </a:r>
          </a:p>
          <a:p>
            <a:r>
              <a:rPr lang="en-US" baseline="0" dirty="0"/>
              <a:t>Decomposers: Break down residue. Immobilization and mineralization.</a:t>
            </a:r>
          </a:p>
          <a:p>
            <a:r>
              <a:rPr lang="en-US" baseline="0" dirty="0"/>
              <a:t>Bacteria:  grasslands and agricultural dominated. Highly productive ag soils will have 1:1 bacteria to fungi</a:t>
            </a:r>
          </a:p>
          <a:p>
            <a:r>
              <a:rPr lang="en-US" baseline="0" dirty="0"/>
              <a:t>Fungi: forests dominated</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34</a:t>
            </a:fld>
            <a:r>
              <a:rPr lang="en-US" altLang="en-US"/>
              <a:t> of 67</a:t>
            </a:r>
          </a:p>
        </p:txBody>
      </p:sp>
    </p:spTree>
    <p:extLst>
      <p:ext uri="{BB962C8B-B14F-4D97-AF65-F5344CB8AC3E}">
        <p14:creationId xmlns:p14="http://schemas.microsoft.com/office/powerpoint/2010/main" val="1808193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a:t>
            </a:r>
            <a:r>
              <a:rPr lang="en-US" baseline="0" dirty="0"/>
              <a:t>  Why is the soil food web important?  It makes up majority of SOM content.  It is food for plants and animals (above and belowground).</a:t>
            </a:r>
            <a:endParaRPr lang="en-US" dirty="0"/>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35</a:t>
            </a:fld>
            <a:r>
              <a:rPr lang="en-US" altLang="en-US"/>
              <a:t> of 67</a:t>
            </a:r>
          </a:p>
        </p:txBody>
      </p:sp>
    </p:spTree>
    <p:extLst>
      <p:ext uri="{BB962C8B-B14F-4D97-AF65-F5344CB8AC3E}">
        <p14:creationId xmlns:p14="http://schemas.microsoft.com/office/powerpoint/2010/main" val="1351690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Support</a:t>
            </a:r>
            <a:r>
              <a:rPr lang="en-US" baseline="0" dirty="0"/>
              <a:t> plant health as they decompose SOM.</a:t>
            </a:r>
          </a:p>
          <a:p>
            <a:pPr marL="228600" indent="-228600">
              <a:buAutoNum type="arabicPeriod"/>
            </a:pPr>
            <a:r>
              <a:rPr lang="en-US" baseline="0" dirty="0" err="1"/>
              <a:t>Mycorhizzal</a:t>
            </a:r>
            <a:r>
              <a:rPr lang="en-US" baseline="0" dirty="0"/>
              <a:t> fungi: hyphae extend to retrieve more nutrients and/or water.</a:t>
            </a:r>
          </a:p>
          <a:p>
            <a:pPr marL="228600" indent="-228600">
              <a:buAutoNum type="arabicPeriod"/>
            </a:pPr>
            <a:r>
              <a:rPr lang="en-US" baseline="0" dirty="0"/>
              <a:t>Cycle nutrients: immobilization and mineralization</a:t>
            </a:r>
          </a:p>
          <a:p>
            <a:pPr marL="228600" indent="-228600">
              <a:buAutoNum type="arabicPeriod"/>
            </a:pPr>
            <a:r>
              <a:rPr lang="en-US" baseline="0" dirty="0"/>
              <a:t>Enhance soil structure: fungi contain </a:t>
            </a:r>
            <a:r>
              <a:rPr lang="en-US" baseline="0" dirty="0" err="1"/>
              <a:t>glomalin</a:t>
            </a:r>
            <a:r>
              <a:rPr lang="en-US" baseline="0" dirty="0"/>
              <a:t> that holds soil aggregates together. </a:t>
            </a:r>
          </a:p>
          <a:p>
            <a:pPr marL="228600" indent="-228600">
              <a:buAutoNum type="arabicPeriod"/>
            </a:pPr>
            <a:r>
              <a:rPr lang="en-US" baseline="0" dirty="0"/>
              <a:t>Control organism population through predation. </a:t>
            </a:r>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36</a:t>
            </a:fld>
            <a:r>
              <a:rPr lang="en-US" altLang="en-US"/>
              <a:t> of 67</a:t>
            </a:r>
          </a:p>
        </p:txBody>
      </p:sp>
    </p:spTree>
    <p:extLst>
      <p:ext uri="{BB962C8B-B14F-4D97-AF65-F5344CB8AC3E}">
        <p14:creationId xmlns:p14="http://schemas.microsoft.com/office/powerpoint/2010/main" val="2684068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All living things are made of C</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Carbon</a:t>
            </a:r>
            <a:r>
              <a:rPr lang="en-US" baseline="0" dirty="0"/>
              <a:t> is part of the ocean, air, and rocks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aseline="0" dirty="0"/>
              <a:t>Plants use CO2 and sunlight to make their own food and grow, thus becoming part of the plant  when it dies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aseline="0" dirty="0"/>
              <a:t>Plants that die and are buried may turn into fossil fuels made of C like coal and oil</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aseline="0" dirty="0"/>
              <a:t>More C belowground than aboveground, but its not all accessible.</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Photosynthesis: to</a:t>
            </a:r>
            <a:r>
              <a:rPr lang="en-US" baseline="0" dirty="0"/>
              <a:t> convert light energy into chemical energy that can be used by organisms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a:t>
            </a:r>
            <a:r>
              <a:rPr lang="en-US" dirty="0"/>
              <a:t> 6CO</a:t>
            </a:r>
            <a:r>
              <a:rPr lang="en-US" baseline="-25000" dirty="0"/>
              <a:t>2</a:t>
            </a:r>
            <a:r>
              <a:rPr lang="en-US" dirty="0"/>
              <a:t> + 6H</a:t>
            </a:r>
            <a:r>
              <a:rPr lang="en-US" baseline="-25000" dirty="0"/>
              <a:t>2</a:t>
            </a:r>
            <a:r>
              <a:rPr lang="en-US" dirty="0"/>
              <a:t>O = C</a:t>
            </a:r>
            <a:r>
              <a:rPr lang="en-US" baseline="-25000" dirty="0"/>
              <a:t>6</a:t>
            </a:r>
            <a:r>
              <a:rPr lang="en-US" dirty="0"/>
              <a:t>H</a:t>
            </a:r>
            <a:r>
              <a:rPr lang="en-US" baseline="-25000" dirty="0"/>
              <a:t>12</a:t>
            </a:r>
            <a:r>
              <a:rPr lang="en-US" dirty="0"/>
              <a:t>O</a:t>
            </a:r>
            <a:r>
              <a:rPr lang="en-US" baseline="-25000" dirty="0"/>
              <a:t>6</a:t>
            </a:r>
            <a:r>
              <a:rPr lang="en-US" baseline="0" dirty="0"/>
              <a:t>(glucose)</a:t>
            </a:r>
            <a:r>
              <a:rPr lang="en-US" dirty="0"/>
              <a:t>+ 6O</a:t>
            </a:r>
            <a:r>
              <a:rPr lang="en-US" baseline="-25000" dirty="0"/>
              <a:t>2</a:t>
            </a:r>
          </a:p>
          <a:p>
            <a:endParaRPr lang="en-US" dirty="0"/>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37</a:t>
            </a:fld>
            <a:r>
              <a:rPr lang="en-US" altLang="en-US"/>
              <a:t> of 67</a:t>
            </a:r>
          </a:p>
        </p:txBody>
      </p:sp>
    </p:spTree>
    <p:extLst>
      <p:ext uri="{BB962C8B-B14F-4D97-AF65-F5344CB8AC3E}">
        <p14:creationId xmlns:p14="http://schemas.microsoft.com/office/powerpoint/2010/main" val="1803745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AutoNum type="arabicPeriod"/>
            </a:pPr>
            <a:r>
              <a:rPr lang="en-US" altLang="en-US" dirty="0"/>
              <a:t>78% of atmosphere</a:t>
            </a:r>
          </a:p>
          <a:p>
            <a:pPr marL="228600" indent="-228600" eaLnBrk="1" hangingPunct="1">
              <a:spcBef>
                <a:spcPct val="0"/>
              </a:spcBef>
              <a:buAutoNum type="arabicPeriod"/>
            </a:pPr>
            <a:r>
              <a:rPr lang="en-US" altLang="en-US" dirty="0"/>
              <a:t>Nitrogen</a:t>
            </a:r>
            <a:r>
              <a:rPr lang="en-US" altLang="en-US" baseline="0" dirty="0"/>
              <a:t> Fixation: N2 to NH4</a:t>
            </a:r>
            <a:endParaRPr lang="en-US" altLang="en-US" dirty="0"/>
          </a:p>
          <a:p>
            <a:pPr marL="228600" indent="-228600" eaLnBrk="1" hangingPunct="1">
              <a:spcBef>
                <a:spcPct val="0"/>
              </a:spcBef>
              <a:buAutoNum type="arabicPeriod"/>
            </a:pPr>
            <a:r>
              <a:rPr lang="en-US" altLang="en-US" dirty="0"/>
              <a:t>Immobilization:  inorganic to organic (organic</a:t>
            </a:r>
            <a:r>
              <a:rPr lang="en-US" altLang="en-US" baseline="0" dirty="0"/>
              <a:t> N is in the cells of dead organisms)</a:t>
            </a:r>
            <a:endParaRPr lang="en-US" altLang="en-US" dirty="0"/>
          </a:p>
          <a:p>
            <a:pPr marL="228600" indent="-228600" eaLnBrk="1" hangingPunct="1">
              <a:spcBef>
                <a:spcPct val="0"/>
              </a:spcBef>
              <a:buAutoNum type="arabicPeriod"/>
            </a:pPr>
            <a:r>
              <a:rPr lang="en-US" altLang="en-US" dirty="0"/>
              <a:t>Mineralization: organic to inorganic – plant available (NH4, NO2, NO3)</a:t>
            </a:r>
          </a:p>
          <a:p>
            <a:pPr marL="228600" indent="-228600" eaLnBrk="1" hangingPunct="1">
              <a:spcBef>
                <a:spcPct val="0"/>
              </a:spcBef>
              <a:buAutoNum type="arabicPeriod"/>
            </a:pPr>
            <a:r>
              <a:rPr lang="en-US" altLang="en-US" dirty="0"/>
              <a:t>N2,</a:t>
            </a:r>
            <a:r>
              <a:rPr lang="en-US" altLang="en-US" baseline="0" dirty="0"/>
              <a:t> NH3, NH4, NO2, NO3, NO, N2O</a:t>
            </a:r>
          </a:p>
          <a:p>
            <a:pPr marL="228600" indent="-228600" eaLnBrk="1" hangingPunct="1">
              <a:spcBef>
                <a:spcPct val="0"/>
              </a:spcBef>
              <a:buAutoNum type="arabicPeriod"/>
            </a:pPr>
            <a:r>
              <a:rPr lang="en-US" altLang="en-US" baseline="0" dirty="0"/>
              <a:t>C:N ratio &gt; 25 = mineralization</a:t>
            </a:r>
          </a:p>
          <a:p>
            <a:pPr marL="228600" indent="-228600" eaLnBrk="1" hangingPunct="1">
              <a:spcBef>
                <a:spcPct val="0"/>
              </a:spcBef>
              <a:buAutoNum type="arabicPeriod"/>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6E6FDB7-A26A-492E-98DB-5148D33265DB}" type="slidenum">
              <a:rPr lang="en-US" altLang="en-US" sz="1200"/>
              <a:pPr/>
              <a:t>38</a:t>
            </a:fld>
            <a:endParaRPr lang="en-US" altLang="en-US" sz="1200"/>
          </a:p>
        </p:txBody>
      </p:sp>
    </p:spTree>
    <p:extLst>
      <p:ext uri="{BB962C8B-B14F-4D97-AF65-F5344CB8AC3E}">
        <p14:creationId xmlns:p14="http://schemas.microsoft.com/office/powerpoint/2010/main" val="2535644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Apatite</a:t>
            </a:r>
            <a:r>
              <a:rPr lang="en-US" baseline="0" dirty="0"/>
              <a:t> weathering is main source of available P</a:t>
            </a:r>
          </a:p>
          <a:p>
            <a:pPr marL="228600" indent="-228600">
              <a:buAutoNum type="arabicPeriod"/>
            </a:pPr>
            <a:r>
              <a:rPr lang="en-US" dirty="0"/>
              <a:t>No</a:t>
            </a:r>
            <a:r>
              <a:rPr lang="en-US" baseline="0" dirty="0"/>
              <a:t> votalization; no redox reactions; minimal leaching due to P being tied up</a:t>
            </a:r>
          </a:p>
          <a:p>
            <a:pPr marL="228600" indent="-228600">
              <a:buAutoNum type="arabicPeriod"/>
            </a:pPr>
            <a:r>
              <a:rPr lang="en-US" baseline="0" dirty="0"/>
              <a:t>Runoff = eutrophication </a:t>
            </a:r>
          </a:p>
          <a:p>
            <a:pPr marL="228600" indent="-228600">
              <a:buAutoNum type="arabicPeriod"/>
            </a:pPr>
            <a:r>
              <a:rPr lang="en-US" baseline="0" dirty="0"/>
              <a:t>Very little is actually available (&lt;0.01%) </a:t>
            </a:r>
          </a:p>
          <a:p>
            <a:pPr marL="228600" indent="-228600">
              <a:buAutoNum type="arabicPeriod"/>
            </a:pPr>
            <a:r>
              <a:rPr lang="en-US" baseline="0" dirty="0"/>
              <a:t>pH dependent</a:t>
            </a:r>
          </a:p>
          <a:p>
            <a:pPr marL="228600" indent="-228600">
              <a:buAutoNum type="arabicPeriod"/>
            </a:pPr>
            <a:r>
              <a:rPr lang="en-US" baseline="0" dirty="0"/>
              <a:t>Small window (neutral pH) where P is available (HPO</a:t>
            </a:r>
            <a:r>
              <a:rPr lang="en-US" baseline="-25000" dirty="0"/>
              <a:t>4</a:t>
            </a:r>
            <a:r>
              <a:rPr lang="en-US" baseline="30000" dirty="0"/>
              <a:t>-2</a:t>
            </a:r>
            <a:r>
              <a:rPr lang="en-US" baseline="0" dirty="0"/>
              <a:t> (hydrogen phosphate) and H</a:t>
            </a:r>
            <a:r>
              <a:rPr lang="en-US" baseline="-25000" dirty="0"/>
              <a:t>2</a:t>
            </a:r>
            <a:r>
              <a:rPr lang="en-US" baseline="0" dirty="0"/>
              <a:t>PO</a:t>
            </a:r>
            <a:r>
              <a:rPr lang="en-US" baseline="-25000" dirty="0"/>
              <a:t>4</a:t>
            </a:r>
            <a:r>
              <a:rPr lang="en-US" baseline="30000" dirty="0"/>
              <a:t>-1 </a:t>
            </a:r>
            <a:r>
              <a:rPr lang="en-US" baseline="0" dirty="0"/>
              <a:t>(dihydrogen phosphate)</a:t>
            </a:r>
            <a:endParaRPr lang="en-US" baseline="30000" dirty="0"/>
          </a:p>
          <a:p>
            <a:pPr marL="228600" indent="-228600">
              <a:buAutoNum type="arabicPeriod"/>
            </a:pPr>
            <a:r>
              <a:rPr lang="en-US" baseline="0" dirty="0"/>
              <a:t>Three groups that are not readily available:</a:t>
            </a:r>
          </a:p>
          <a:p>
            <a:pPr marL="857250" lvl="1" indent="-228600">
              <a:buAutoNum type="alphaLcPeriod"/>
            </a:pPr>
            <a:r>
              <a:rPr lang="en-US" baseline="0" dirty="0"/>
              <a:t>organic P </a:t>
            </a:r>
          </a:p>
          <a:p>
            <a:pPr marL="857250" lvl="1" indent="-228600">
              <a:buAutoNum type="alphaLcPeriod"/>
            </a:pPr>
            <a:r>
              <a:rPr lang="en-US" baseline="0" dirty="0"/>
              <a:t>Ca bound inorganic</a:t>
            </a:r>
          </a:p>
          <a:p>
            <a:pPr marL="857250" lvl="1" indent="-228600">
              <a:buAutoNum type="alphaLcPeriod"/>
            </a:pPr>
            <a:r>
              <a:rPr lang="en-US" baseline="0" dirty="0"/>
              <a:t>Fe or Al bound inorganic</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39</a:t>
            </a:fld>
            <a:r>
              <a:rPr lang="en-US" altLang="en-US"/>
              <a:t> of 67</a:t>
            </a:r>
          </a:p>
        </p:txBody>
      </p:sp>
    </p:spTree>
    <p:extLst>
      <p:ext uri="{BB962C8B-B14F-4D97-AF65-F5344CB8AC3E}">
        <p14:creationId xmlns:p14="http://schemas.microsoft.com/office/powerpoint/2010/main" val="37760720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 mineral:</a:t>
            </a:r>
            <a:r>
              <a:rPr lang="en-US" baseline="0" dirty="0"/>
              <a:t> </a:t>
            </a:r>
            <a:r>
              <a:rPr lang="en-US" dirty="0"/>
              <a:t>C, H, O are essential macronutrients </a:t>
            </a:r>
            <a:r>
              <a:rPr lang="en-US" baseline="0" dirty="0"/>
              <a:t> obtained from the air as CO2 and water. </a:t>
            </a:r>
          </a:p>
          <a:p>
            <a:r>
              <a:rPr lang="en-US" dirty="0"/>
              <a:t>Macronutrients:</a:t>
            </a:r>
            <a:r>
              <a:rPr lang="en-US" baseline="0" dirty="0"/>
              <a:t> required in large amounts</a:t>
            </a:r>
          </a:p>
          <a:p>
            <a:r>
              <a:rPr lang="en-US" baseline="0" dirty="0"/>
              <a:t>Micronutrients: required in smaller amounts</a:t>
            </a:r>
          </a:p>
          <a:p>
            <a:r>
              <a:rPr lang="en-US" baseline="0" dirty="0"/>
              <a:t>Availability depends on soil chemical and physical properties.</a:t>
            </a:r>
          </a:p>
          <a:p>
            <a:r>
              <a:rPr lang="en-US" sz="1100" dirty="0"/>
              <a:t>Essential Nutrients: </a:t>
            </a:r>
            <a:r>
              <a:rPr lang="en-US" sz="2400" dirty="0"/>
              <a:t>17 Essential Nutrients </a:t>
            </a:r>
            <a:endParaRPr lang="en-US" sz="2000" dirty="0"/>
          </a:p>
          <a:p>
            <a:r>
              <a:rPr lang="en-US" sz="2400" dirty="0"/>
              <a:t>Macronutrients</a:t>
            </a:r>
          </a:p>
          <a:p>
            <a:pPr lvl="1"/>
            <a:r>
              <a:rPr lang="en-US" sz="2000" dirty="0"/>
              <a:t>Non-mineral: C, H, O</a:t>
            </a:r>
            <a:r>
              <a:rPr lang="en-US" sz="2000" baseline="-25000" dirty="0"/>
              <a:t>2</a:t>
            </a:r>
          </a:p>
          <a:p>
            <a:pPr lvl="1"/>
            <a:r>
              <a:rPr lang="en-US" sz="2000" dirty="0"/>
              <a:t>Primary: N, P, K</a:t>
            </a:r>
            <a:endParaRPr lang="en-US" sz="2000" baseline="-25000" dirty="0"/>
          </a:p>
          <a:p>
            <a:pPr lvl="1"/>
            <a:r>
              <a:rPr lang="en-US" sz="2000" dirty="0"/>
              <a:t>Secondary: Ca, Mg, S</a:t>
            </a:r>
          </a:p>
          <a:p>
            <a:r>
              <a:rPr lang="en-US" sz="2400" dirty="0"/>
              <a:t>Micronutrients</a:t>
            </a:r>
          </a:p>
          <a:p>
            <a:pPr lvl="1"/>
            <a:r>
              <a:rPr lang="en-US" sz="2000" dirty="0"/>
              <a:t>B, Cl, Cu, Fe, Mn, Mo, Zn, Ni</a:t>
            </a:r>
          </a:p>
          <a:p>
            <a:endParaRPr lang="en-US" dirty="0"/>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40</a:t>
            </a:fld>
            <a:r>
              <a:rPr lang="en-US" altLang="en-US"/>
              <a:t> of 67</a:t>
            </a:r>
          </a:p>
        </p:txBody>
      </p:sp>
    </p:spTree>
    <p:extLst>
      <p:ext uri="{BB962C8B-B14F-4D97-AF65-F5344CB8AC3E}">
        <p14:creationId xmlns:p14="http://schemas.microsoft.com/office/powerpoint/2010/main" val="3276308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D3657A1-99BF-4C9B-BD20-3BBE0F02FFAE}" type="slidenum">
              <a:rPr lang="en-US" smtClean="0"/>
              <a:pPr/>
              <a:t>4</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r>
              <a:rPr lang="en-US" sz="1100" b="0" kern="1200" dirty="0">
                <a:solidFill>
                  <a:schemeClr val="tx1"/>
                </a:solidFill>
                <a:effectLst/>
                <a:latin typeface="Arial" charset="0"/>
                <a:ea typeface="+mn-ea"/>
                <a:cs typeface="+mn-cs"/>
              </a:rPr>
              <a:t>SHEET </a:t>
            </a:r>
            <a:r>
              <a:rPr lang="en-US" sz="1100" b="1" kern="1200" dirty="0">
                <a:solidFill>
                  <a:schemeClr val="tx1"/>
                </a:solidFill>
                <a:effectLst/>
                <a:latin typeface="Arial" charset="0"/>
                <a:ea typeface="+mn-ea"/>
                <a:cs typeface="+mn-cs"/>
              </a:rPr>
              <a:t>EROSION</a:t>
            </a:r>
            <a:r>
              <a:rPr lang="en-US" sz="1100" b="0" kern="1200" dirty="0">
                <a:solidFill>
                  <a:schemeClr val="tx1"/>
                </a:solidFill>
                <a:effectLst/>
                <a:latin typeface="Arial" charset="0"/>
                <a:ea typeface="+mn-ea"/>
                <a:cs typeface="+mn-cs"/>
              </a:rPr>
              <a:t>: Removal of thin layer of soil from a large area. In sheet </a:t>
            </a:r>
            <a:r>
              <a:rPr lang="en-US" sz="1100" b="1" kern="1200" dirty="0">
                <a:solidFill>
                  <a:schemeClr val="tx1"/>
                </a:solidFill>
                <a:effectLst/>
                <a:latin typeface="Arial" charset="0"/>
                <a:ea typeface="+mn-ea"/>
                <a:cs typeface="+mn-cs"/>
              </a:rPr>
              <a:t>erosion</a:t>
            </a:r>
            <a:r>
              <a:rPr lang="en-US" sz="1100" b="0" kern="1200" dirty="0">
                <a:solidFill>
                  <a:schemeClr val="tx1"/>
                </a:solidFill>
                <a:effectLst/>
                <a:latin typeface="Arial" charset="0"/>
                <a:ea typeface="+mn-ea"/>
                <a:cs typeface="+mn-cs"/>
              </a:rPr>
              <a:t> a thin layer of soil is removed from a large area. RILL </a:t>
            </a:r>
            <a:r>
              <a:rPr lang="en-US" sz="1100" b="1" kern="1200" dirty="0">
                <a:solidFill>
                  <a:schemeClr val="tx1"/>
                </a:solidFill>
                <a:effectLst/>
                <a:latin typeface="Arial" charset="0"/>
                <a:ea typeface="+mn-ea"/>
                <a:cs typeface="+mn-cs"/>
              </a:rPr>
              <a:t>EROSION</a:t>
            </a:r>
            <a:r>
              <a:rPr lang="en-US" sz="1100" b="0" kern="1200" dirty="0">
                <a:solidFill>
                  <a:schemeClr val="tx1"/>
                </a:solidFill>
                <a:effectLst/>
                <a:latin typeface="Arial" charset="0"/>
                <a:ea typeface="+mn-ea"/>
                <a:cs typeface="+mn-cs"/>
              </a:rPr>
              <a:t>: A series of small channels on a slope carved by running </a:t>
            </a:r>
            <a:r>
              <a:rPr lang="en-US" sz="1100" b="1" kern="1200" dirty="0">
                <a:solidFill>
                  <a:schemeClr val="tx1"/>
                </a:solidFill>
                <a:effectLst/>
                <a:latin typeface="Arial" charset="0"/>
                <a:ea typeface="+mn-ea"/>
                <a:cs typeface="+mn-cs"/>
              </a:rPr>
              <a:t>water</a:t>
            </a:r>
            <a:r>
              <a:rPr lang="en-US" sz="1100" b="0" kern="1200" dirty="0">
                <a:solidFill>
                  <a:schemeClr val="tx1"/>
                </a:solidFill>
                <a:effectLst/>
                <a:latin typeface="Arial" charset="0"/>
                <a:ea typeface="+mn-ea"/>
                <a:cs typeface="+mn-cs"/>
              </a:rPr>
              <a:t>. GULLY </a:t>
            </a:r>
            <a:r>
              <a:rPr lang="en-US" sz="1100" b="1" kern="1200" dirty="0">
                <a:solidFill>
                  <a:schemeClr val="tx1"/>
                </a:solidFill>
                <a:effectLst/>
                <a:latin typeface="Arial" charset="0"/>
                <a:ea typeface="+mn-ea"/>
                <a:cs typeface="+mn-cs"/>
              </a:rPr>
              <a:t>EROSION</a:t>
            </a:r>
            <a:r>
              <a:rPr lang="en-US" sz="1100" b="0" kern="1200" dirty="0">
                <a:solidFill>
                  <a:schemeClr val="tx1"/>
                </a:solidFill>
                <a:effectLst/>
                <a:latin typeface="Arial" charset="0"/>
                <a:ea typeface="+mn-ea"/>
                <a:cs typeface="+mn-cs"/>
              </a:rPr>
              <a:t>: Large, wide channels carved by running </a:t>
            </a:r>
            <a:r>
              <a:rPr lang="en-US" sz="1100" b="1" kern="1200" dirty="0">
                <a:solidFill>
                  <a:schemeClr val="tx1"/>
                </a:solidFill>
                <a:effectLst/>
                <a:latin typeface="Arial" charset="0"/>
                <a:ea typeface="+mn-ea"/>
                <a:cs typeface="+mn-cs"/>
              </a:rPr>
              <a:t>water</a:t>
            </a:r>
            <a:r>
              <a:rPr lang="en-US" sz="1100" b="0" kern="1200" dirty="0">
                <a:solidFill>
                  <a:schemeClr val="tx1"/>
                </a:solidFill>
                <a:effectLst/>
                <a:latin typeface="Arial" charset="0"/>
                <a:ea typeface="+mn-ea"/>
                <a:cs typeface="+mn-cs"/>
              </a:rPr>
              <a:t>.</a:t>
            </a:r>
            <a:endParaRPr lang="en-US" dirty="0"/>
          </a:p>
        </p:txBody>
      </p:sp>
    </p:spTree>
    <p:extLst>
      <p:ext uri="{BB962C8B-B14F-4D97-AF65-F5344CB8AC3E}">
        <p14:creationId xmlns:p14="http://schemas.microsoft.com/office/powerpoint/2010/main" val="1206184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Salt:  Cl, K, Mg,</a:t>
            </a:r>
            <a:r>
              <a:rPr lang="en-US" baseline="0" dirty="0"/>
              <a:t> Ca, Na, </a:t>
            </a:r>
          </a:p>
          <a:p>
            <a:r>
              <a:rPr lang="en-US" baseline="0" dirty="0"/>
              <a:t>CEC:   sum total of the exchangeable cations that a soil can absorb</a:t>
            </a:r>
            <a:endParaRPr lang="en-US" dirty="0"/>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42</a:t>
            </a:fld>
            <a:r>
              <a:rPr lang="en-US" altLang="en-US"/>
              <a:t> of 67</a:t>
            </a:r>
          </a:p>
        </p:txBody>
      </p:sp>
    </p:spTree>
    <p:extLst>
      <p:ext uri="{BB962C8B-B14F-4D97-AF65-F5344CB8AC3E}">
        <p14:creationId xmlns:p14="http://schemas.microsoft.com/office/powerpoint/2010/main" val="423495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r>
              <a:rPr lang="en-US" altLang="en-US"/>
              <a:t>Slide </a:t>
            </a:r>
            <a:fld id="{3A463123-9E5D-4174-98A0-848EC59B99F2}" type="slidenum">
              <a:rPr lang="en-US" altLang="en-US" smtClean="0"/>
              <a:pPr>
                <a:defRPr/>
              </a:pPr>
              <a:t>43</a:t>
            </a:fld>
            <a:r>
              <a:rPr lang="en-US" altLang="en-US"/>
              <a:t> of 67</a:t>
            </a:r>
          </a:p>
        </p:txBody>
      </p:sp>
    </p:spTree>
    <p:extLst>
      <p:ext uri="{BB962C8B-B14F-4D97-AF65-F5344CB8AC3E}">
        <p14:creationId xmlns:p14="http://schemas.microsoft.com/office/powerpoint/2010/main" val="3961806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Tillage is the physical manipulation of soil for the purpose of:</a:t>
            </a:r>
          </a:p>
          <a:p>
            <a:r>
              <a:rPr lang="en-US" dirty="0"/>
              <a:t>Management of previous</a:t>
            </a:r>
            <a:r>
              <a:rPr lang="en-US" baseline="0" dirty="0"/>
              <a:t> crop residue</a:t>
            </a:r>
          </a:p>
          <a:p>
            <a:r>
              <a:rPr lang="en-US" baseline="0" dirty="0"/>
              <a:t>Control of competing veg (weeds)</a:t>
            </a:r>
          </a:p>
          <a:p>
            <a:r>
              <a:rPr lang="en-US" baseline="0" dirty="0"/>
              <a:t>Incorporation of amendments (fertilizer/manure)</a:t>
            </a:r>
          </a:p>
          <a:p>
            <a:r>
              <a:rPr lang="en-US" baseline="0" dirty="0"/>
              <a:t>Preparation of a soil for planting equipment</a:t>
            </a:r>
          </a:p>
          <a:p>
            <a:endParaRPr lang="en-US" baseline="0" dirty="0"/>
          </a:p>
          <a:p>
            <a:pPr defTabSz="923018">
              <a:defRPr/>
            </a:pPr>
            <a:r>
              <a:rPr lang="en-US" dirty="0"/>
              <a:t>Tillage</a:t>
            </a:r>
            <a:r>
              <a:rPr lang="en-US" baseline="0" dirty="0"/>
              <a:t> had a purpose in past agriculture production, but now we have the technology to plant and harvest nearly any crop without tillage.  Now that we know better, we need to do better.</a:t>
            </a:r>
          </a:p>
          <a:p>
            <a:endParaRPr lang="en-US" dirty="0"/>
          </a:p>
        </p:txBody>
      </p:sp>
      <p:sp>
        <p:nvSpPr>
          <p:cNvPr id="4" name="Slide Number Placeholder 3"/>
          <p:cNvSpPr>
            <a:spLocks noGrp="1"/>
          </p:cNvSpPr>
          <p:nvPr>
            <p:ph type="sldNum" sz="quarter" idx="10"/>
          </p:nvPr>
        </p:nvSpPr>
        <p:spPr/>
        <p:txBody>
          <a:bodyPr/>
          <a:lstStyle/>
          <a:p>
            <a:fld id="{812D82DD-1B5C-4C1F-96B2-C69B63280E10}" type="slidenum">
              <a:rPr lang="en-US" smtClean="0"/>
              <a:t>44</a:t>
            </a:fld>
            <a:endParaRPr lang="en-US"/>
          </a:p>
        </p:txBody>
      </p:sp>
    </p:spTree>
    <p:extLst>
      <p:ext uri="{BB962C8B-B14F-4D97-AF65-F5344CB8AC3E}">
        <p14:creationId xmlns:p14="http://schemas.microsoft.com/office/powerpoint/2010/main" val="32653787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340" indent="-237340">
              <a:buFont typeface="+mj-lt"/>
              <a:buAutoNum type="arabicPeriod"/>
            </a:pPr>
            <a:r>
              <a:rPr lang="en-US" baseline="0" dirty="0"/>
              <a:t>All living organisms no matter the size need food, water and habitat to survive and flourish.  This living system, although IN the soil, is driven by sunlight.</a:t>
            </a:r>
          </a:p>
          <a:p>
            <a:pPr marL="237340" indent="-237340">
              <a:buFont typeface="+mj-lt"/>
              <a:buAutoNum type="arabicPeriod"/>
            </a:pPr>
            <a:endParaRPr lang="en-US" baseline="0" dirty="0"/>
          </a:p>
          <a:p>
            <a:pPr marL="237340" indent="-237340">
              <a:buFont typeface="+mj-lt"/>
              <a:buAutoNum type="arabicPeriod"/>
            </a:pPr>
            <a:r>
              <a:rPr lang="en-US" baseline="0" dirty="0"/>
              <a:t>Disturbing the soil affects habitat for soil organisms</a:t>
            </a:r>
          </a:p>
          <a:p>
            <a:pPr marL="237340" indent="-237340">
              <a:buFont typeface="+mj-lt"/>
              <a:buAutoNum type="arabicPeriod"/>
            </a:pPr>
            <a:endParaRPr lang="en-US" baseline="0" dirty="0"/>
          </a:p>
          <a:p>
            <a:pPr marL="237340" indent="-237340">
              <a:buFont typeface="+mj-lt"/>
              <a:buAutoNum type="arabicPeriod"/>
            </a:pPr>
            <a:r>
              <a:rPr lang="en-US" baseline="0" dirty="0"/>
              <a:t>The decisions that we make impacts how soil functions, (nutrient cycling, water, </a:t>
            </a:r>
            <a:r>
              <a:rPr lang="en-US" baseline="0" dirty="0" err="1"/>
              <a:t>etc</a:t>
            </a:r>
            <a:r>
              <a:rPr lang="en-US" baseline="0" dirty="0"/>
              <a:t>); therefore management determine how soil functions.</a:t>
            </a:r>
          </a:p>
        </p:txBody>
      </p:sp>
      <p:sp>
        <p:nvSpPr>
          <p:cNvPr id="4" name="Slide Number Placeholder 3"/>
          <p:cNvSpPr>
            <a:spLocks noGrp="1"/>
          </p:cNvSpPr>
          <p:nvPr>
            <p:ph type="sldNum" sz="quarter" idx="10"/>
          </p:nvPr>
        </p:nvSpPr>
        <p:spPr/>
        <p:txBody>
          <a:bodyPr/>
          <a:lstStyle/>
          <a:p>
            <a:fld id="{812D82DD-1B5C-4C1F-96B2-C69B63280E10}" type="slidenum">
              <a:rPr lang="en-US" smtClean="0"/>
              <a:t>45</a:t>
            </a:fld>
            <a:endParaRPr lang="en-US"/>
          </a:p>
        </p:txBody>
      </p:sp>
    </p:spTree>
    <p:extLst>
      <p:ext uri="{BB962C8B-B14F-4D97-AF65-F5344CB8AC3E}">
        <p14:creationId xmlns:p14="http://schemas.microsoft.com/office/powerpoint/2010/main" val="708305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Slide </a:t>
            </a:r>
            <a:fld id="{F04CC6A8-6819-40B6-B4D4-64B864B3B79C}" type="slidenum">
              <a:rPr lang="en-US" altLang="en-US"/>
              <a:pPr eaLnBrk="1" hangingPunct="1"/>
              <a:t>46</a:t>
            </a:fld>
            <a:r>
              <a:rPr lang="en-US" altLang="en-US"/>
              <a:t> of 67</a:t>
            </a:r>
          </a:p>
        </p:txBody>
      </p:sp>
      <p:sp>
        <p:nvSpPr>
          <p:cNvPr id="96259" name="Rectangle 4"/>
          <p:cNvSpPr>
            <a:spLocks noGrp="1" noRot="1" noChangeAspect="1" noChangeArrowheads="1" noTextEdit="1"/>
          </p:cNvSpPr>
          <p:nvPr>
            <p:ph type="sldImg"/>
          </p:nvPr>
        </p:nvSpPr>
        <p:spPr>
          <a:ln/>
        </p:spPr>
      </p:sp>
      <p:sp>
        <p:nvSpPr>
          <p:cNvPr id="96260" name="Rectangle 5"/>
          <p:cNvSpPr>
            <a:spLocks noGrp="1" noChangeArrowheads="1"/>
          </p:cNvSpPr>
          <p:nvPr>
            <p:ph type="body" idx="1"/>
          </p:nvPr>
        </p:nvSpPr>
        <p:spPr>
          <a:noFill/>
        </p:spPr>
        <p:txBody>
          <a:bodyPr/>
          <a:lstStyle/>
          <a:p>
            <a:pPr eaLnBrk="1" hangingPunct="1"/>
            <a:r>
              <a:rPr lang="en-US" altLang="en-US" dirty="0"/>
              <a:t>Soil organic matter has several parts:</a:t>
            </a:r>
          </a:p>
          <a:p>
            <a:pPr eaLnBrk="1" hangingPunct="1"/>
            <a:r>
              <a:rPr lang="en-US" altLang="en-US" dirty="0"/>
              <a:t>     a.  </a:t>
            </a:r>
            <a:r>
              <a:rPr lang="en-US" altLang="en-US" baseline="0" dirty="0"/>
              <a:t>Living organisms: bacteria, fungi, </a:t>
            </a:r>
            <a:r>
              <a:rPr lang="en-US" altLang="en-US" baseline="0" dirty="0" err="1"/>
              <a:t>actinomycetes</a:t>
            </a:r>
            <a:r>
              <a:rPr lang="en-US" altLang="en-US" dirty="0"/>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a:t>     b. Fresh residues: plant litter, roots, etc.</a:t>
            </a:r>
          </a:p>
          <a:p>
            <a:pPr eaLnBrk="1" hangingPunct="1"/>
            <a:r>
              <a:rPr lang="en-US" altLang="en-US" baseline="0" dirty="0"/>
              <a:t>     c.  Active OM:  available to soil organisms</a:t>
            </a:r>
          </a:p>
          <a:p>
            <a:pPr eaLnBrk="1" hangingPunct="1"/>
            <a:r>
              <a:rPr lang="en-US" altLang="en-US" baseline="0" dirty="0"/>
              <a:t>     d.  Stabilized:  recalcitrant humus or lignin containing materials </a:t>
            </a:r>
          </a:p>
          <a:p>
            <a:pPr eaLnBrk="1" hangingPunct="1"/>
            <a:r>
              <a:rPr lang="en-US" altLang="en-US" baseline="0" dirty="0"/>
              <a:t>     e.  Fresh residues: plant litter, roots, etc.</a:t>
            </a:r>
          </a:p>
          <a:p>
            <a:pPr eaLnBrk="1" hangingPunct="1"/>
            <a:r>
              <a:rPr lang="en-US" altLang="en-US" baseline="0" dirty="0"/>
              <a:t>    </a:t>
            </a:r>
            <a:endParaRPr lang="en-US" altLang="en-US" dirty="0"/>
          </a:p>
          <a:p>
            <a:pPr eaLnBrk="1" hangingPunct="1"/>
            <a:r>
              <a:rPr lang="en-US" altLang="en-US" dirty="0"/>
              <a:t>Organic matter affects both chemical (pH, salt, CEC) and physical(infiltration, structure, erosion etc.) properties of the soil.</a:t>
            </a:r>
          </a:p>
          <a:p>
            <a:pPr eaLnBrk="1" hangingPunct="1"/>
            <a:endParaRPr lang="en-US" altLang="en-US" dirty="0"/>
          </a:p>
        </p:txBody>
      </p:sp>
    </p:spTree>
    <p:extLst>
      <p:ext uri="{BB962C8B-B14F-4D97-AF65-F5344CB8AC3E}">
        <p14:creationId xmlns:p14="http://schemas.microsoft.com/office/powerpoint/2010/main" val="23972035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Slide </a:t>
            </a:r>
            <a:fld id="{8CC22EE1-F088-48CE-865D-3C5EC545CC80}" type="slidenum">
              <a:rPr lang="en-US" altLang="en-US"/>
              <a:pPr eaLnBrk="1" hangingPunct="1"/>
              <a:t>47</a:t>
            </a:fld>
            <a:r>
              <a:rPr lang="en-US" altLang="en-US"/>
              <a:t> of 67</a:t>
            </a:r>
          </a:p>
        </p:txBody>
      </p:sp>
      <p:sp>
        <p:nvSpPr>
          <p:cNvPr id="97283" name="Rectangle 4"/>
          <p:cNvSpPr>
            <a:spLocks noGrp="1" noRot="1" noChangeAspect="1" noChangeArrowheads="1" noTextEdit="1"/>
          </p:cNvSpPr>
          <p:nvPr>
            <p:ph type="sldImg"/>
          </p:nvPr>
        </p:nvSpPr>
        <p:spPr>
          <a:ln/>
        </p:spPr>
      </p:sp>
      <p:sp>
        <p:nvSpPr>
          <p:cNvPr id="97284" name="Rectangle 5"/>
          <p:cNvSpPr>
            <a:spLocks noGrp="1" noChangeArrowheads="1"/>
          </p:cNvSpPr>
          <p:nvPr>
            <p:ph type="body" idx="1"/>
          </p:nvPr>
        </p:nvSpPr>
        <p:spPr>
          <a:noFill/>
        </p:spPr>
        <p:txBody>
          <a:bodyPr/>
          <a:lstStyle/>
          <a:p>
            <a:pPr eaLnBrk="1" hangingPunct="1"/>
            <a:r>
              <a:rPr lang="en-US" altLang="en-US" dirty="0"/>
              <a:t>The benefits of a soil rich in organic matter ( = MORE</a:t>
            </a:r>
            <a:r>
              <a:rPr lang="en-US" altLang="en-US" baseline="0" dirty="0"/>
              <a:t> FOOD) </a:t>
            </a:r>
            <a:r>
              <a:rPr lang="en-US" altLang="en-US" dirty="0"/>
              <a:t>and humus are many, and include:</a:t>
            </a:r>
          </a:p>
          <a:p>
            <a:pPr eaLnBrk="1" hangingPunct="1"/>
            <a:r>
              <a:rPr lang="en-US" altLang="en-US" dirty="0"/>
              <a:t>	</a:t>
            </a:r>
          </a:p>
          <a:p>
            <a:pPr eaLnBrk="1" hangingPunct="1"/>
            <a:r>
              <a:rPr lang="en-US" altLang="en-US" dirty="0"/>
              <a:t>Importance</a:t>
            </a:r>
            <a:r>
              <a:rPr lang="en-US" altLang="en-US" baseline="0" dirty="0"/>
              <a:t> of structure: holds soil together reducing erosion and stabilizing plant roots, increases infiltration, provides clean water, promotes a good habitat for organisms.</a:t>
            </a:r>
          </a:p>
          <a:p>
            <a:pPr eaLnBrk="1" hangingPunct="1"/>
            <a:endParaRPr lang="en-US" altLang="en-US" dirty="0"/>
          </a:p>
          <a:p>
            <a:pPr eaLnBrk="1" hangingPunct="1"/>
            <a:r>
              <a:rPr lang="en-US" altLang="en-US" dirty="0"/>
              <a:t>Chemical effects: Organic matter releases many plant nutrients as it is broken down in the soil, including nitrogen (N), phosphorus (P) and sulfur (S). </a:t>
            </a:r>
            <a:r>
              <a:rPr lang="en-US" altLang="en-US" strike="noStrike" baseline="0" dirty="0"/>
              <a:t>It is also one of two sources of cation exchange capacity (CEC) in the soil, which holds onto nutrients. (Clay is the other major source.) </a:t>
            </a:r>
          </a:p>
          <a:p>
            <a:pPr eaLnBrk="1" hangingPunct="1"/>
            <a:endParaRPr lang="en-US" altLang="en-US" dirty="0"/>
          </a:p>
          <a:p>
            <a:pPr eaLnBrk="1" hangingPunct="1"/>
            <a:r>
              <a:rPr lang="en-US" altLang="en-US" dirty="0"/>
              <a:t>Organic matter increases the</a:t>
            </a:r>
            <a:r>
              <a:rPr lang="en-US" altLang="en-US" baseline="0" dirty="0"/>
              <a:t> soils ability to hold onto nutrients.</a:t>
            </a:r>
            <a:endParaRPr lang="en-US" altLang="en-US" dirty="0"/>
          </a:p>
          <a:p>
            <a:pPr eaLnBrk="1" hangingPunct="1"/>
            <a:endParaRPr lang="en-US" altLang="en-US" dirty="0"/>
          </a:p>
          <a:p>
            <a:pPr eaLnBrk="1" hangingPunct="1"/>
            <a:r>
              <a:rPr lang="en-US" altLang="en-US" dirty="0"/>
              <a:t>Physical effects: Organic matter loosens the soil, which increases the amount of pore space, making it less dens</a:t>
            </a:r>
            <a:r>
              <a:rPr lang="en-US" altLang="en-US" baseline="0" dirty="0"/>
              <a:t>e or less compacted, improving structure</a:t>
            </a:r>
            <a:r>
              <a:rPr lang="en-US" altLang="en-US" dirty="0"/>
              <a:t>. </a:t>
            </a:r>
            <a:r>
              <a:rPr lang="en-US" altLang="en-US" strike="sngStrike" dirty="0"/>
              <a:t>This has several important effects. The soil becomes less dense (less compacted) and the soil structure improves. </a:t>
            </a:r>
          </a:p>
          <a:p>
            <a:pPr eaLnBrk="1" hangingPunct="1"/>
            <a:endParaRPr lang="en-US" altLang="en-US" strike="sngStrike" dirty="0"/>
          </a:p>
          <a:p>
            <a:pPr eaLnBrk="1" hangingPunct="1"/>
            <a:r>
              <a:rPr lang="en-US" altLang="en-US" dirty="0"/>
              <a:t>This means that the sand, silt and clay particles in the soil stick together, forming aggregates or crumbs. </a:t>
            </a:r>
          </a:p>
          <a:p>
            <a:pPr eaLnBrk="1" hangingPunct="1"/>
            <a:endParaRPr lang="en-US" altLang="en-US" dirty="0"/>
          </a:p>
          <a:p>
            <a:pPr eaLnBrk="1" hangingPunct="1"/>
            <a:r>
              <a:rPr lang="en-US" altLang="en-US" strike="noStrike" baseline="0" dirty="0"/>
              <a:t>Because there is more pore space, the soil is able to hold more water and more air. Plants grown in healthy soils won’t be as stressed by drought or excess water. Water also flows into the soil from the surface more quickly. With less compaction, it is also easier for plant roots to grow through the soil.</a:t>
            </a:r>
          </a:p>
          <a:p>
            <a:pPr eaLnBrk="1" hangingPunct="1"/>
            <a:endParaRPr lang="en-US" altLang="en-US" strike="noStrike" baseline="0" dirty="0"/>
          </a:p>
        </p:txBody>
      </p:sp>
    </p:spTree>
    <p:extLst>
      <p:ext uri="{BB962C8B-B14F-4D97-AF65-F5344CB8AC3E}">
        <p14:creationId xmlns:p14="http://schemas.microsoft.com/office/powerpoint/2010/main" val="16959291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simple principles for improving soil health by creating the most favorable habitat for the soil food web.  </a:t>
            </a:r>
            <a:endParaRPr lang="en-US" strike="sngStrike" baseline="0" dirty="0"/>
          </a:p>
        </p:txBody>
      </p:sp>
      <p:sp>
        <p:nvSpPr>
          <p:cNvPr id="4" name="Slide Number Placeholder 3"/>
          <p:cNvSpPr>
            <a:spLocks noGrp="1"/>
          </p:cNvSpPr>
          <p:nvPr>
            <p:ph type="sldNum" sz="quarter" idx="10"/>
          </p:nvPr>
        </p:nvSpPr>
        <p:spPr/>
        <p:txBody>
          <a:bodyPr/>
          <a:lstStyle/>
          <a:p>
            <a:fld id="{812D82DD-1B5C-4C1F-96B2-C69B63280E10}" type="slidenum">
              <a:rPr lang="en-US" smtClean="0"/>
              <a:t>48</a:t>
            </a:fld>
            <a:endParaRPr lang="en-US"/>
          </a:p>
        </p:txBody>
      </p:sp>
    </p:spTree>
    <p:extLst>
      <p:ext uri="{BB962C8B-B14F-4D97-AF65-F5344CB8AC3E}">
        <p14:creationId xmlns:p14="http://schemas.microsoft.com/office/powerpoint/2010/main" val="9239731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 grazing management increases forage productivity </a:t>
            </a:r>
            <a:r>
              <a:rPr lang="en-US"/>
              <a:t>and improves soil health.</a:t>
            </a:r>
          </a:p>
        </p:txBody>
      </p:sp>
      <p:sp>
        <p:nvSpPr>
          <p:cNvPr id="4" name="Slide Number Placeholder 3"/>
          <p:cNvSpPr>
            <a:spLocks noGrp="1"/>
          </p:cNvSpPr>
          <p:nvPr>
            <p:ph type="sldNum" sz="quarter" idx="5"/>
          </p:nvPr>
        </p:nvSpPr>
        <p:spPr/>
        <p:txBody>
          <a:bodyPr/>
          <a:lstStyle/>
          <a:p>
            <a:pPr>
              <a:defRPr/>
            </a:pPr>
            <a:r>
              <a:rPr lang="en-US" altLang="en-US"/>
              <a:t>Slide </a:t>
            </a:r>
            <a:fld id="{3A463123-9E5D-4174-98A0-848EC59B99F2}" type="slidenum">
              <a:rPr lang="en-US" altLang="en-US" smtClean="0"/>
              <a:pPr>
                <a:defRPr/>
              </a:pPr>
              <a:t>52</a:t>
            </a:fld>
            <a:r>
              <a:rPr lang="en-US" altLang="en-US"/>
              <a:t> of 67</a:t>
            </a:r>
          </a:p>
        </p:txBody>
      </p:sp>
    </p:spTree>
    <p:extLst>
      <p:ext uri="{BB962C8B-B14F-4D97-AF65-F5344CB8AC3E}">
        <p14:creationId xmlns:p14="http://schemas.microsoft.com/office/powerpoint/2010/main" val="9873744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Slide </a:t>
            </a:r>
            <a:fld id="{65EA74AE-F134-4FEF-AF23-439616521167}" type="slidenum">
              <a:rPr lang="en-US" altLang="en-US"/>
              <a:pPr eaLnBrk="1" hangingPunct="1"/>
              <a:t>53</a:t>
            </a:fld>
            <a:r>
              <a:rPr lang="en-US" altLang="en-US"/>
              <a:t> of 67</a:t>
            </a:r>
          </a:p>
        </p:txBody>
      </p:sp>
      <p:sp>
        <p:nvSpPr>
          <p:cNvPr id="137219" name="Rectangle 4"/>
          <p:cNvSpPr>
            <a:spLocks noGrp="1" noRot="1" noChangeAspect="1" noChangeArrowheads="1" noTextEdit="1"/>
          </p:cNvSpPr>
          <p:nvPr>
            <p:ph type="sldImg"/>
          </p:nvPr>
        </p:nvSpPr>
        <p:spPr>
          <a:ln/>
        </p:spPr>
      </p:sp>
      <p:sp>
        <p:nvSpPr>
          <p:cNvPr id="137220" name="Rectangle 5"/>
          <p:cNvSpPr>
            <a:spLocks noGrp="1" noChangeArrowheads="1"/>
          </p:cNvSpPr>
          <p:nvPr>
            <p:ph type="body" idx="1"/>
          </p:nvPr>
        </p:nvSpPr>
        <p:spPr>
          <a:noFill/>
        </p:spPr>
        <p:txBody>
          <a:bodyPr/>
          <a:lstStyle/>
          <a:p>
            <a:pPr eaLnBrk="1" hangingPunct="1"/>
            <a:r>
              <a:rPr lang="en-US" altLang="en-US" dirty="0"/>
              <a:t>We need to know what soil type we have, so that we can manage and use wisely the soil resource.</a:t>
            </a:r>
          </a:p>
          <a:p>
            <a:pPr eaLnBrk="1" hangingPunct="1"/>
            <a:r>
              <a:rPr lang="en-US" altLang="en-US" dirty="0"/>
              <a:t>What type of soil</a:t>
            </a:r>
            <a:r>
              <a:rPr lang="en-US" altLang="en-US" baseline="0" dirty="0"/>
              <a:t> would have higher soil organic matter?  </a:t>
            </a:r>
          </a:p>
          <a:p>
            <a:pPr eaLnBrk="1" hangingPunct="1"/>
            <a:r>
              <a:rPr lang="en-US" altLang="en-US" baseline="0" dirty="0"/>
              <a:t>What do plants receive from the soil? Nutrients, water, oxygen, physical support</a:t>
            </a:r>
          </a:p>
          <a:p>
            <a:pPr eaLnBrk="1" hangingPunct="1"/>
            <a:r>
              <a:rPr lang="en-US" altLang="en-US" baseline="0" dirty="0"/>
              <a:t>What does tillage, soil erosion and insufficient crop or plant residue leads do to SOM?</a:t>
            </a:r>
            <a:endParaRPr lang="en-US" altLang="en-US" dirty="0"/>
          </a:p>
        </p:txBody>
      </p:sp>
    </p:spTree>
    <p:extLst>
      <p:ext uri="{BB962C8B-B14F-4D97-AF65-F5344CB8AC3E}">
        <p14:creationId xmlns:p14="http://schemas.microsoft.com/office/powerpoint/2010/main" val="2095552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spite</a:t>
            </a:r>
            <a:r>
              <a:rPr lang="en-US" baseline="0" dirty="0"/>
              <a:t> of all the conservation efforts over the past 75 years, sediment is still the largest water quality pollutant by volume and dust storms still cause problems in the west.  </a:t>
            </a:r>
            <a:r>
              <a:rPr lang="en-US" dirty="0"/>
              <a:t>Lack of understanding</a:t>
            </a:r>
            <a:r>
              <a:rPr lang="en-US" baseline="0" dirty="0"/>
              <a:t> about how soil function and the impact that human disturbance have on soil function leads to misapplication of conservation practices.  </a:t>
            </a:r>
            <a:endParaRPr lang="en-US" dirty="0"/>
          </a:p>
        </p:txBody>
      </p:sp>
      <p:sp>
        <p:nvSpPr>
          <p:cNvPr id="4" name="Slide Number Placeholder 3"/>
          <p:cNvSpPr>
            <a:spLocks noGrp="1"/>
          </p:cNvSpPr>
          <p:nvPr>
            <p:ph type="sldNum" sz="quarter" idx="10"/>
          </p:nvPr>
        </p:nvSpPr>
        <p:spPr/>
        <p:txBody>
          <a:bodyPr/>
          <a:lstStyle/>
          <a:p>
            <a:fld id="{027A1BD4-1506-4713-B74A-9F76B5550216}" type="slidenum">
              <a:rPr lang="en-US" smtClean="0"/>
              <a:t>5</a:t>
            </a:fld>
            <a:endParaRPr lang="en-US"/>
          </a:p>
        </p:txBody>
      </p:sp>
    </p:spTree>
    <p:extLst>
      <p:ext uri="{BB962C8B-B14F-4D97-AF65-F5344CB8AC3E}">
        <p14:creationId xmlns:p14="http://schemas.microsoft.com/office/powerpoint/2010/main" val="3745438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photo of</a:t>
            </a:r>
            <a:r>
              <a:rPr lang="en-US" baseline="0" dirty="0"/>
              <a:t> a dust storm in SE Colorado. </a:t>
            </a:r>
            <a:r>
              <a:rPr lang="en-US" sz="1100" b="0" kern="1200" dirty="0">
                <a:solidFill>
                  <a:schemeClr val="tx1"/>
                </a:solidFill>
                <a:effectLst/>
                <a:latin typeface="Arial" charset="0"/>
                <a:ea typeface="+mn-ea"/>
                <a:cs typeface="+mn-cs"/>
              </a:rPr>
              <a:t>Suspension, saltation, and surface creep are the three </a:t>
            </a:r>
            <a:r>
              <a:rPr lang="en-US" sz="1100" b="1" kern="1200" dirty="0">
                <a:solidFill>
                  <a:schemeClr val="tx1"/>
                </a:solidFill>
                <a:effectLst/>
                <a:latin typeface="Arial" charset="0"/>
                <a:ea typeface="+mn-ea"/>
                <a:cs typeface="+mn-cs"/>
              </a:rPr>
              <a:t>types</a:t>
            </a:r>
            <a:r>
              <a:rPr lang="en-US" sz="1100" b="0" kern="1200" dirty="0">
                <a:solidFill>
                  <a:schemeClr val="tx1"/>
                </a:solidFill>
                <a:effectLst/>
                <a:latin typeface="Arial" charset="0"/>
                <a:ea typeface="+mn-ea"/>
                <a:cs typeface="+mn-cs"/>
              </a:rPr>
              <a:t> of soil movement which occur during </a:t>
            </a:r>
            <a:r>
              <a:rPr lang="en-US" sz="1100" b="1" kern="1200" dirty="0">
                <a:solidFill>
                  <a:schemeClr val="tx1"/>
                </a:solidFill>
                <a:effectLst/>
                <a:latin typeface="Arial" charset="0"/>
                <a:ea typeface="+mn-ea"/>
                <a:cs typeface="+mn-cs"/>
              </a:rPr>
              <a:t>wind erosion</a:t>
            </a:r>
            <a:r>
              <a:rPr lang="en-US" sz="1100" b="0" kern="1200" dirty="0">
                <a:solidFill>
                  <a:schemeClr val="tx1"/>
                </a:solidFill>
                <a:effectLst/>
                <a:latin typeface="Arial" charset="0"/>
                <a:ea typeface="+mn-ea"/>
                <a:cs typeface="+mn-cs"/>
              </a:rPr>
              <a:t>. </a:t>
            </a:r>
            <a:endParaRPr lang="en-US" dirty="0"/>
          </a:p>
        </p:txBody>
      </p:sp>
      <p:sp>
        <p:nvSpPr>
          <p:cNvPr id="4" name="Slide Number Placeholder 3"/>
          <p:cNvSpPr>
            <a:spLocks noGrp="1"/>
          </p:cNvSpPr>
          <p:nvPr>
            <p:ph type="sldNum" sz="quarter" idx="10"/>
          </p:nvPr>
        </p:nvSpPr>
        <p:spPr/>
        <p:txBody>
          <a:bodyPr/>
          <a:lstStyle/>
          <a:p>
            <a:fld id="{027A1BD4-1506-4713-B74A-9F76B5550216}" type="slidenum">
              <a:rPr lang="en-US" smtClean="0"/>
              <a:t>6</a:t>
            </a:fld>
            <a:endParaRPr lang="en-US"/>
          </a:p>
        </p:txBody>
      </p:sp>
    </p:spTree>
    <p:extLst>
      <p:ext uri="{BB962C8B-B14F-4D97-AF65-F5344CB8AC3E}">
        <p14:creationId xmlns:p14="http://schemas.microsoft.com/office/powerpoint/2010/main" val="2778936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r>
              <a:rPr lang="en-US" altLang="en-US"/>
              <a:t>Slide </a:t>
            </a:r>
            <a:fld id="{3A463123-9E5D-4174-98A0-848EC59B99F2}" type="slidenum">
              <a:rPr lang="en-US" altLang="en-US" smtClean="0"/>
              <a:pPr>
                <a:defRPr/>
              </a:pPr>
              <a:t>7</a:t>
            </a:fld>
            <a:r>
              <a:rPr lang="en-US" altLang="en-US"/>
              <a:t> of 67</a:t>
            </a:r>
          </a:p>
        </p:txBody>
      </p:sp>
    </p:spTree>
    <p:extLst>
      <p:ext uri="{BB962C8B-B14F-4D97-AF65-F5344CB8AC3E}">
        <p14:creationId xmlns:p14="http://schemas.microsoft.com/office/powerpoint/2010/main" val="650791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The erosion process includes three primary stages: </a:t>
            </a:r>
            <a:r>
              <a:rPr lang="en-US" b="1" i="0" dirty="0">
                <a:solidFill>
                  <a:srgbClr val="202124"/>
                </a:solidFill>
                <a:effectLst/>
                <a:latin typeface="Roboto" panose="02000000000000000000" pitchFamily="2" charset="0"/>
              </a:rPr>
              <a:t>detachment, transport, and deposition</a:t>
            </a:r>
            <a:r>
              <a:rPr lang="en-US" b="0" i="0" dirty="0">
                <a:solidFill>
                  <a:srgbClr val="202124"/>
                </a:solidFill>
                <a:effectLst/>
                <a:latin typeface="Roboto" panose="02000000000000000000" pitchFamily="2" charset="0"/>
              </a:rPr>
              <a:t>. </a:t>
            </a:r>
            <a:r>
              <a:rPr lang="en-US" b="0" i="0">
                <a:solidFill>
                  <a:srgbClr val="202124"/>
                </a:solidFill>
                <a:effectLst/>
                <a:latin typeface="Google Sans"/>
              </a:rPr>
              <a:t>Water erosion is caused by the </a:t>
            </a:r>
            <a:r>
              <a:rPr lang="en-US" b="0" i="0">
                <a:solidFill>
                  <a:srgbClr val="040C28"/>
                </a:solidFill>
                <a:effectLst/>
                <a:latin typeface="Google Sans"/>
              </a:rPr>
              <a:t>detachment and transport of soil by rainfall, runoff, melting snow or ice, and irrigation</a:t>
            </a:r>
            <a:r>
              <a:rPr lang="en-US" b="0" i="0">
                <a:solidFill>
                  <a:srgbClr val="202124"/>
                </a:solidFill>
                <a:effectLst/>
                <a:latin typeface="Google Sans"/>
              </a:rPr>
              <a:t>. </a:t>
            </a:r>
            <a:endParaRPr lang="en-US" dirty="0"/>
          </a:p>
        </p:txBody>
      </p:sp>
      <p:sp>
        <p:nvSpPr>
          <p:cNvPr id="4" name="Slide Number Placeholder 3"/>
          <p:cNvSpPr>
            <a:spLocks noGrp="1"/>
          </p:cNvSpPr>
          <p:nvPr>
            <p:ph type="sldNum" sz="quarter" idx="5"/>
          </p:nvPr>
        </p:nvSpPr>
        <p:spPr/>
        <p:txBody>
          <a:bodyPr/>
          <a:lstStyle/>
          <a:p>
            <a:pPr>
              <a:defRPr/>
            </a:pPr>
            <a:r>
              <a:rPr lang="en-US" altLang="en-US"/>
              <a:t>Slide </a:t>
            </a:r>
            <a:fld id="{3A463123-9E5D-4174-98A0-848EC59B99F2}" type="slidenum">
              <a:rPr lang="en-US" altLang="en-US" smtClean="0"/>
              <a:pPr>
                <a:defRPr/>
              </a:pPr>
              <a:t>8</a:t>
            </a:fld>
            <a:r>
              <a:rPr lang="en-US" altLang="en-US"/>
              <a:t> of 67</a:t>
            </a:r>
          </a:p>
        </p:txBody>
      </p:sp>
    </p:spTree>
    <p:extLst>
      <p:ext uri="{BB962C8B-B14F-4D97-AF65-F5344CB8AC3E}">
        <p14:creationId xmlns:p14="http://schemas.microsoft.com/office/powerpoint/2010/main" val="2586068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Slide </a:t>
            </a:r>
            <a:fld id="{A4A2B683-510D-46BA-A508-F3DBAA84F8D2}" type="slidenum">
              <a:rPr lang="en-US" altLang="en-US"/>
              <a:pPr eaLnBrk="1" hangingPunct="1"/>
              <a:t>9</a:t>
            </a:fld>
            <a:r>
              <a:rPr lang="en-US" altLang="en-US"/>
              <a:t> of 67</a:t>
            </a:r>
          </a:p>
        </p:txBody>
      </p:sp>
      <p:sp>
        <p:nvSpPr>
          <p:cNvPr id="105475" name="Rectangle 4"/>
          <p:cNvSpPr>
            <a:spLocks noGrp="1" noRot="1" noChangeAspect="1" noChangeArrowheads="1" noTextEdit="1"/>
          </p:cNvSpPr>
          <p:nvPr>
            <p:ph type="sldImg"/>
          </p:nvPr>
        </p:nvSpPr>
        <p:spPr>
          <a:ln/>
        </p:spPr>
      </p:sp>
      <p:sp>
        <p:nvSpPr>
          <p:cNvPr id="105476" name="Rectangle 5"/>
          <p:cNvSpPr>
            <a:spLocks noGrp="1" noChangeArrowheads="1"/>
          </p:cNvSpPr>
          <p:nvPr>
            <p:ph type="body" idx="1"/>
          </p:nvPr>
        </p:nvSpPr>
        <p:spPr>
          <a:noFill/>
        </p:spPr>
        <p:txBody>
          <a:bodyPr/>
          <a:lstStyle/>
          <a:p>
            <a:pPr eaLnBrk="1" hangingPunct="1"/>
            <a:r>
              <a:rPr lang="en-US" altLang="en-US" dirty="0"/>
              <a:t>The damage from various types of erosion can be substantial and may cause enormous loss of property. </a:t>
            </a:r>
          </a:p>
        </p:txBody>
      </p:sp>
    </p:spTree>
    <p:extLst>
      <p:ext uri="{BB962C8B-B14F-4D97-AF65-F5344CB8AC3E}">
        <p14:creationId xmlns:p14="http://schemas.microsoft.com/office/powerpoint/2010/main" val="521727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0716AA9-AFFA-4467-8117-0964D12C4923}" type="slidenum">
              <a:rPr lang="en-US" altLang="en-US"/>
              <a:pPr>
                <a:defRPr/>
              </a:pPr>
              <a:t>‹#›</a:t>
            </a:fld>
            <a:endParaRPr lang="en-US" altLang="en-US"/>
          </a:p>
        </p:txBody>
      </p:sp>
    </p:spTree>
    <p:extLst>
      <p:ext uri="{BB962C8B-B14F-4D97-AF65-F5344CB8AC3E}">
        <p14:creationId xmlns:p14="http://schemas.microsoft.com/office/powerpoint/2010/main" val="3725500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8B1D2FB-7EC2-406B-AA6D-A7C6F14F8879}" type="slidenum">
              <a:rPr lang="en-US" altLang="en-US"/>
              <a:pPr>
                <a:defRPr/>
              </a:pPr>
              <a:t>‹#›</a:t>
            </a:fld>
            <a:endParaRPr lang="en-US" altLang="en-US"/>
          </a:p>
        </p:txBody>
      </p:sp>
    </p:spTree>
    <p:extLst>
      <p:ext uri="{BB962C8B-B14F-4D97-AF65-F5344CB8AC3E}">
        <p14:creationId xmlns:p14="http://schemas.microsoft.com/office/powerpoint/2010/main" val="387188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274638"/>
            <a:ext cx="2019300" cy="56689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38"/>
            <a:ext cx="5905500" cy="5668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36CBEAC-F4F8-4648-8FB2-C24938A15BBA}" type="slidenum">
              <a:rPr lang="en-US" altLang="en-US"/>
              <a:pPr>
                <a:defRPr/>
              </a:pPr>
              <a:t>‹#›</a:t>
            </a:fld>
            <a:endParaRPr lang="en-US" altLang="en-US"/>
          </a:p>
        </p:txBody>
      </p:sp>
    </p:spTree>
    <p:extLst>
      <p:ext uri="{BB962C8B-B14F-4D97-AF65-F5344CB8AC3E}">
        <p14:creationId xmlns:p14="http://schemas.microsoft.com/office/powerpoint/2010/main" val="2547554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600200"/>
            <a:ext cx="3962400" cy="4343400"/>
          </a:xfrm>
        </p:spPr>
        <p:txBody>
          <a:bodyPr/>
          <a:lstStyle/>
          <a:p>
            <a:pPr lvl="0"/>
            <a:endParaRPr lang="en-US" noProof="0"/>
          </a:p>
        </p:txBody>
      </p:sp>
      <p:sp>
        <p:nvSpPr>
          <p:cNvPr id="4" name="Text Placeholder 3"/>
          <p:cNvSpPr>
            <a:spLocks noGrp="1"/>
          </p:cNvSpPr>
          <p:nvPr>
            <p:ph type="body" sz="half" idx="2"/>
          </p:nvPr>
        </p:nvSpPr>
        <p:spPr>
          <a:xfrm>
            <a:off x="5029200" y="1600200"/>
            <a:ext cx="3962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D8E36DF-56CD-4F77-AB15-453E69F819D1}" type="slidenum">
              <a:rPr lang="en-US" altLang="en-US"/>
              <a:pPr>
                <a:defRPr/>
              </a:pPr>
              <a:t>‹#›</a:t>
            </a:fld>
            <a:endParaRPr lang="en-US" altLang="en-US"/>
          </a:p>
        </p:txBody>
      </p:sp>
    </p:spTree>
    <p:extLst>
      <p:ext uri="{BB962C8B-B14F-4D97-AF65-F5344CB8AC3E}">
        <p14:creationId xmlns:p14="http://schemas.microsoft.com/office/powerpoint/2010/main" val="2607452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6CCEC6-0626-4E34-9C4B-E5EDA1D21D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9386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614EEA-728D-4F15-8468-4C878B063B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9160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FAA185-3A8A-41B4-B3DC-5F59C2E8E9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6366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6AFBCD-B54A-400C-BA7E-11463958D6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7671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186A83F-737A-480C-BF60-171DF39618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0844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B5371AC-36E7-43CB-963E-7833B71F8A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7345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508D9BA-E5DC-4EE3-8AA7-39E11DF2D3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110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5BBE0F3-A6BA-46B9-9FD9-BAF08EACBBCA}" type="slidenum">
              <a:rPr lang="en-US" altLang="en-US"/>
              <a:pPr>
                <a:defRPr/>
              </a:pPr>
              <a:t>‹#›</a:t>
            </a:fld>
            <a:endParaRPr lang="en-US" altLang="en-US"/>
          </a:p>
        </p:txBody>
      </p:sp>
    </p:spTree>
    <p:extLst>
      <p:ext uri="{BB962C8B-B14F-4D97-AF65-F5344CB8AC3E}">
        <p14:creationId xmlns:p14="http://schemas.microsoft.com/office/powerpoint/2010/main" val="4020465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F243F5-DFA7-4EE4-A134-5B0936AE5A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198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2480764-FC9A-40D6-8589-56FF8DF1BF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3885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1CA80A-7826-4B93-8CC3-E3DC99C25AA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288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8BA3C7-2BCD-490B-AEF6-20F16CD80A0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0286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en-US"/>
              <a:t>Click to edit Master title style</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50000"/>
                  </a:schemeClr>
                </a:solidFill>
              </a:defRPr>
            </a:lvl1pPr>
          </a:lstStyle>
          <a:p>
            <a:endParaRPr lang="en-US" altLang="en-US">
              <a:solidFill>
                <a:srgbClr val="000000"/>
              </a:solidFill>
            </a:endParaRPr>
          </a:p>
        </p:txBody>
      </p:sp>
      <p:sp>
        <p:nvSpPr>
          <p:cNvPr id="5" name="Footer Placeholder 4"/>
          <p:cNvSpPr>
            <a:spLocks noGrp="1"/>
          </p:cNvSpPr>
          <p:nvPr>
            <p:ph type="ftr" sz="quarter" idx="11"/>
          </p:nvPr>
        </p:nvSpPr>
        <p:spPr>
          <a:xfrm rot="21420000">
            <a:off x="-12134" y="4954635"/>
            <a:ext cx="2987069" cy="918361"/>
          </a:xfrm>
        </p:spPr>
        <p:txBody>
          <a:bodyPr vert="horz" lIns="91440" tIns="45720" rIns="91440" bIns="45720" rtlCol="0" anchor="ctr"/>
          <a:lstStyle>
            <a:lvl1pPr algn="r">
              <a:defRPr lang="en-US" sz="4200" dirty="0"/>
            </a:lvl1pPr>
          </a:lstStyle>
          <a:p>
            <a:endParaRPr lang="en-US" altLang="en-US">
              <a:solidFill>
                <a:srgbClr val="000000"/>
              </a:solidFill>
            </a:endParaRPr>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AC6CCEC6-0626-4E34-9C4B-E5EDA1D21D8B}" type="slidenum">
              <a:rPr lang="en-US" altLang="en-US" smtClean="0">
                <a:solidFill>
                  <a:srgbClr val="000000"/>
                </a:solidFill>
              </a:rPr>
              <a:pPr/>
              <a:t>‹#›</a:t>
            </a:fld>
            <a:endParaRPr lang="en-US" altLang="en-US">
              <a:solidFill>
                <a:srgbClr val="000000"/>
              </a:solidFill>
            </a:endParaRPr>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27745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14614EEA-728D-4F15-8468-4C878B063B8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5882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A7FAA185-3A8A-41B4-B3DC-5F59C2E8E9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0727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056AFBCD-B54A-400C-BA7E-11463958D64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2981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514352" y="2861733"/>
            <a:ext cx="3816534"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495477" y="2861733"/>
            <a:ext cx="3816535"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5186A83F-737A-480C-BF60-171DF39618C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11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5B5371AC-36E7-43CB-963E-7833B71F8A6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8945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DF52651-C696-492D-81ED-A6F7E5507B15}" type="slidenum">
              <a:rPr lang="en-US" altLang="en-US"/>
              <a:pPr>
                <a:defRPr/>
              </a:pPr>
              <a:t>‹#›</a:t>
            </a:fld>
            <a:endParaRPr lang="en-US" altLang="en-US"/>
          </a:p>
        </p:txBody>
      </p:sp>
    </p:spTree>
    <p:extLst>
      <p:ext uri="{BB962C8B-B14F-4D97-AF65-F5344CB8AC3E}">
        <p14:creationId xmlns:p14="http://schemas.microsoft.com/office/powerpoint/2010/main" val="3875040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0508D9BA-E5DC-4EE3-8AA7-39E11DF2D38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9492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4EF243F5-DFA7-4EE4-A134-5B0936AE5AB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3658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2480764-FC9A-40D6-8589-56FF8DF1BFC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9825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latin typeface="Arial" panose="020B0604020202020204" pitchFamily="34" charset="0"/>
            </a:endParaRPr>
          </a:p>
        </p:txBody>
      </p:sp>
      <p:sp>
        <p:nvSpPr>
          <p:cNvPr id="6" name="Footer Placeholder 5"/>
          <p:cNvSpPr>
            <a:spLocks noGrp="1"/>
          </p:cNvSpPr>
          <p:nvPr>
            <p:ph type="ftr" sz="quarter" idx="11"/>
          </p:nvPr>
        </p:nvSpPr>
        <p:spPr/>
        <p:txBody>
          <a:bodyPr/>
          <a:lstStyle/>
          <a:p>
            <a:endParaRPr lang="en-US" altLang="en-US">
              <a:solidFill>
                <a:srgbClr val="000000"/>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p>
            <a:fld id="{6B8FBFAA-6880-490F-A341-ABD71540DC13}" type="slidenum">
              <a:rPr lang="en-US" altLang="en-US" smtClean="0">
                <a:solidFill>
                  <a:srgbClr val="000000"/>
                </a:solidFill>
                <a:latin typeface="Arial" panose="020B0604020202020204" pitchFamily="34" charset="0"/>
              </a:rPr>
              <a:pPr/>
              <a:t>‹#›</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7938556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latin typeface="Arial" panose="020B0604020202020204" pitchFamily="34" charset="0"/>
            </a:endParaRPr>
          </a:p>
        </p:txBody>
      </p:sp>
      <p:sp>
        <p:nvSpPr>
          <p:cNvPr id="6" name="Footer Placeholder 5"/>
          <p:cNvSpPr>
            <a:spLocks noGrp="1"/>
          </p:cNvSpPr>
          <p:nvPr>
            <p:ph type="ftr" sz="quarter" idx="11"/>
          </p:nvPr>
        </p:nvSpPr>
        <p:spPr/>
        <p:txBody>
          <a:bodyPr/>
          <a:lstStyle/>
          <a:p>
            <a:endParaRPr lang="en-US" altLang="en-US">
              <a:solidFill>
                <a:srgbClr val="000000"/>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p>
            <a:fld id="{6B8FBFAA-6880-490F-A341-ABD71540DC13}" type="slidenum">
              <a:rPr lang="en-US" altLang="en-US" smtClean="0">
                <a:solidFill>
                  <a:srgbClr val="000000"/>
                </a:solidFill>
                <a:latin typeface="Arial" panose="020B0604020202020204" pitchFamily="34" charset="0"/>
              </a:rPr>
              <a:pPr/>
              <a:t>‹#›</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0822102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latin typeface="Arial" panose="020B0604020202020204" pitchFamily="34" charset="0"/>
            </a:endParaRPr>
          </a:p>
        </p:txBody>
      </p:sp>
      <p:sp>
        <p:nvSpPr>
          <p:cNvPr id="6" name="Footer Placeholder 5"/>
          <p:cNvSpPr>
            <a:spLocks noGrp="1"/>
          </p:cNvSpPr>
          <p:nvPr>
            <p:ph type="ftr" sz="quarter" idx="11"/>
          </p:nvPr>
        </p:nvSpPr>
        <p:spPr/>
        <p:txBody>
          <a:bodyPr/>
          <a:lstStyle/>
          <a:p>
            <a:endParaRPr lang="en-US" altLang="en-US">
              <a:solidFill>
                <a:srgbClr val="000000"/>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p>
            <a:fld id="{6B8FBFAA-6880-490F-A341-ABD71540DC13}" type="slidenum">
              <a:rPr lang="en-US" altLang="en-US" smtClean="0">
                <a:solidFill>
                  <a:srgbClr val="000000"/>
                </a:solidFill>
                <a:latin typeface="Arial" panose="020B0604020202020204" pitchFamily="34" charset="0"/>
              </a:rPr>
              <a:pPr/>
              <a:t>‹#›</a:t>
            </a:fld>
            <a:endParaRPr lang="en-US" altLang="en-US">
              <a:solidFill>
                <a:srgbClr val="000000"/>
              </a:solidFill>
              <a:latin typeface="Arial" panose="020B0604020202020204" pitchFamily="34" charset="0"/>
            </a:endParaRPr>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58714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latin typeface="Arial" panose="020B0604020202020204" pitchFamily="34" charset="0"/>
            </a:endParaRPr>
          </a:p>
        </p:txBody>
      </p:sp>
      <p:sp>
        <p:nvSpPr>
          <p:cNvPr id="6" name="Footer Placeholder 5"/>
          <p:cNvSpPr>
            <a:spLocks noGrp="1"/>
          </p:cNvSpPr>
          <p:nvPr>
            <p:ph type="ftr" sz="quarter" idx="11"/>
          </p:nvPr>
        </p:nvSpPr>
        <p:spPr/>
        <p:txBody>
          <a:bodyPr/>
          <a:lstStyle/>
          <a:p>
            <a:endParaRPr lang="en-US" altLang="en-US">
              <a:solidFill>
                <a:srgbClr val="000000"/>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p>
            <a:fld id="{6B8FBFAA-6880-490F-A341-ABD71540DC13}" type="slidenum">
              <a:rPr lang="en-US" altLang="en-US" smtClean="0">
                <a:solidFill>
                  <a:srgbClr val="000000"/>
                </a:solidFill>
                <a:latin typeface="Arial" panose="020B0604020202020204" pitchFamily="34" charset="0"/>
              </a:rPr>
              <a:pPr/>
              <a:t>‹#›</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80121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latin typeface="Arial" panose="020B0604020202020204" pitchFamily="34" charset="0"/>
            </a:endParaRPr>
          </a:p>
        </p:txBody>
      </p:sp>
      <p:sp>
        <p:nvSpPr>
          <p:cNvPr id="4" name="Footer Placeholder 3"/>
          <p:cNvSpPr>
            <a:spLocks noGrp="1"/>
          </p:cNvSpPr>
          <p:nvPr>
            <p:ph type="ftr" sz="quarter" idx="11"/>
          </p:nvPr>
        </p:nvSpPr>
        <p:spPr/>
        <p:txBody>
          <a:bodyPr/>
          <a:lstStyle/>
          <a:p>
            <a:endParaRPr lang="en-US" altLang="en-US">
              <a:solidFill>
                <a:srgbClr val="000000"/>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p>
            <a:fld id="{6B8FBFAA-6880-490F-A341-ABD71540DC13}" type="slidenum">
              <a:rPr lang="en-US" altLang="en-US" smtClean="0">
                <a:solidFill>
                  <a:srgbClr val="000000"/>
                </a:solidFill>
                <a:latin typeface="Arial" panose="020B0604020202020204" pitchFamily="34" charset="0"/>
              </a:rPr>
              <a:pPr/>
              <a:t>‹#›</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6563875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latin typeface="Arial" panose="020B0604020202020204" pitchFamily="34" charset="0"/>
            </a:endParaRPr>
          </a:p>
        </p:txBody>
      </p:sp>
      <p:sp>
        <p:nvSpPr>
          <p:cNvPr id="4" name="Footer Placeholder 3"/>
          <p:cNvSpPr>
            <a:spLocks noGrp="1"/>
          </p:cNvSpPr>
          <p:nvPr>
            <p:ph type="ftr" sz="quarter" idx="11"/>
          </p:nvPr>
        </p:nvSpPr>
        <p:spPr/>
        <p:txBody>
          <a:bodyPr/>
          <a:lstStyle/>
          <a:p>
            <a:endParaRPr lang="en-US" altLang="en-US">
              <a:solidFill>
                <a:srgbClr val="000000"/>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p>
            <a:fld id="{6B8FBFAA-6880-490F-A341-ABD71540DC13}" type="slidenum">
              <a:rPr lang="en-US" altLang="en-US" smtClean="0">
                <a:solidFill>
                  <a:srgbClr val="000000"/>
                </a:solidFill>
                <a:latin typeface="Arial" panose="020B0604020202020204" pitchFamily="34" charset="0"/>
              </a:rPr>
              <a:pPr/>
              <a:t>‹#›</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36845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8A1CA80A-7826-4B93-8CC3-E3DC99C25AA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7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0"/>
            <a:ext cx="3962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00200"/>
            <a:ext cx="3962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82B6814-5083-4EFF-A004-4F05DBFEFE79}" type="slidenum">
              <a:rPr lang="en-US" altLang="en-US"/>
              <a:pPr>
                <a:defRPr/>
              </a:pPr>
              <a:t>‹#›</a:t>
            </a:fld>
            <a:endParaRPr lang="en-US" altLang="en-US"/>
          </a:p>
        </p:txBody>
      </p:sp>
    </p:spTree>
    <p:extLst>
      <p:ext uri="{BB962C8B-B14F-4D97-AF65-F5344CB8AC3E}">
        <p14:creationId xmlns:p14="http://schemas.microsoft.com/office/powerpoint/2010/main" val="27198492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838BA3C7-2BCD-490B-AEF6-20F16CD80A04}"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7492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94D669B8-9249-4DFE-B7AB-4DC21EB20256}" type="slidenum">
              <a:rPr lang="en-US" altLang="en-US"/>
              <a:pPr>
                <a:defRPr/>
              </a:pPr>
              <a:t>‹#›</a:t>
            </a:fld>
            <a:endParaRPr lang="en-US" altLang="en-US"/>
          </a:p>
        </p:txBody>
      </p:sp>
    </p:spTree>
    <p:extLst>
      <p:ext uri="{BB962C8B-B14F-4D97-AF65-F5344CB8AC3E}">
        <p14:creationId xmlns:p14="http://schemas.microsoft.com/office/powerpoint/2010/main" val="264726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37E10298-0E3F-4A6D-AD5F-1D4E5BF03911}" type="slidenum">
              <a:rPr lang="en-US" altLang="en-US"/>
              <a:pPr>
                <a:defRPr/>
              </a:pPr>
              <a:t>‹#›</a:t>
            </a:fld>
            <a:endParaRPr lang="en-US" altLang="en-US"/>
          </a:p>
        </p:txBody>
      </p:sp>
    </p:spTree>
    <p:extLst>
      <p:ext uri="{BB962C8B-B14F-4D97-AF65-F5344CB8AC3E}">
        <p14:creationId xmlns:p14="http://schemas.microsoft.com/office/powerpoint/2010/main" val="2452804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20D0F60E-E989-493A-8E87-941017960DB9}" type="slidenum">
              <a:rPr lang="en-US" altLang="en-US"/>
              <a:pPr>
                <a:defRPr/>
              </a:pPr>
              <a:t>‹#›</a:t>
            </a:fld>
            <a:endParaRPr lang="en-US" altLang="en-US"/>
          </a:p>
        </p:txBody>
      </p:sp>
    </p:spTree>
    <p:extLst>
      <p:ext uri="{BB962C8B-B14F-4D97-AF65-F5344CB8AC3E}">
        <p14:creationId xmlns:p14="http://schemas.microsoft.com/office/powerpoint/2010/main" val="2629797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92FAC7B-25B7-48CE-B17F-9865FFAD4D10}" type="slidenum">
              <a:rPr lang="en-US" altLang="en-US"/>
              <a:pPr>
                <a:defRPr/>
              </a:pPr>
              <a:t>‹#›</a:t>
            </a:fld>
            <a:endParaRPr lang="en-US" altLang="en-US"/>
          </a:p>
        </p:txBody>
      </p:sp>
    </p:spTree>
    <p:extLst>
      <p:ext uri="{BB962C8B-B14F-4D97-AF65-F5344CB8AC3E}">
        <p14:creationId xmlns:p14="http://schemas.microsoft.com/office/powerpoint/2010/main" val="82872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1A0F028-13C2-48E9-A1F4-D78C63AD8ADC}" type="slidenum">
              <a:rPr lang="en-US" altLang="en-US"/>
              <a:pPr>
                <a:defRPr/>
              </a:pPr>
              <a:t>‹#›</a:t>
            </a:fld>
            <a:endParaRPr lang="en-US" altLang="en-US"/>
          </a:p>
        </p:txBody>
      </p:sp>
    </p:spTree>
    <p:extLst>
      <p:ext uri="{BB962C8B-B14F-4D97-AF65-F5344CB8AC3E}">
        <p14:creationId xmlns:p14="http://schemas.microsoft.com/office/powerpoint/2010/main" val="62820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4.jp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40000"/>
                <a:satMod val="350000"/>
              </a:schemeClr>
            </a:gs>
            <a:gs pos="40000">
              <a:schemeClr val="bg1">
                <a:tint val="45000"/>
                <a:shade val="99000"/>
                <a:satMod val="350000"/>
              </a:schemeClr>
            </a:gs>
            <a:gs pos="100000">
              <a:srgbClr val="996633">
                <a:alpha val="70000"/>
              </a:srgb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7463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600200"/>
            <a:ext cx="8077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5AF3F34D-C936-493F-93EB-F26491172BCB}" type="slidenum">
              <a:rPr lang="en-US" altLang="en-US"/>
              <a:pPr>
                <a:defRPr/>
              </a:pPr>
              <a:t>‹#›</a:t>
            </a:fld>
            <a:endParaRPr lang="en-US" altLang="en-US"/>
          </a:p>
        </p:txBody>
      </p:sp>
      <p:sp>
        <p:nvSpPr>
          <p:cNvPr id="1031" name="Text Box 7" descr="Soil"/>
          <p:cNvSpPr txBox="1">
            <a:spLocks noChangeArrowheads="1"/>
          </p:cNvSpPr>
          <p:nvPr/>
        </p:nvSpPr>
        <p:spPr bwMode="auto">
          <a:xfrm rot="5400000">
            <a:off x="-2597944" y="2542381"/>
            <a:ext cx="6019800" cy="884238"/>
          </a:xfrm>
          <a:prstGeom prst="rect">
            <a:avLst/>
          </a:prstGeom>
          <a:blipFill dpi="0" rotWithShape="1">
            <a:blip r:embed="rId14"/>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defRPr/>
            </a:pPr>
            <a:r>
              <a:rPr lang="en-US" altLang="en-US" sz="52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Maiandra GD" pitchFamily="34" charset="0"/>
              </a:rPr>
              <a:t>Living </a:t>
            </a:r>
            <a:r>
              <a:rPr lang="en-US" altLang="en-US" sz="52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Maiandra GD" pitchFamily="34" charset="0"/>
                <a:sym typeface="Webdings" pitchFamily="18" charset="2"/>
              </a:rPr>
              <a:t></a:t>
            </a:r>
            <a:r>
              <a:rPr lang="en-US" altLang="en-US" sz="52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Maiandra GD" pitchFamily="34" charset="0"/>
              </a:rPr>
              <a:t>n</a:t>
            </a:r>
          </a:p>
        </p:txBody>
      </p:sp>
      <p:sp>
        <p:nvSpPr>
          <p:cNvPr id="1032" name="Text Box 8" descr="Soil"/>
          <p:cNvSpPr txBox="1">
            <a:spLocks noChangeArrowheads="1"/>
          </p:cNvSpPr>
          <p:nvPr/>
        </p:nvSpPr>
        <p:spPr bwMode="auto">
          <a:xfrm>
            <a:off x="-38100" y="5973763"/>
            <a:ext cx="9182100" cy="884237"/>
          </a:xfrm>
          <a:prstGeom prst="rect">
            <a:avLst/>
          </a:prstGeom>
          <a:blipFill dpi="0" rotWithShape="1">
            <a:blip r:embed="rId14"/>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4000">
                <a:latin typeface="Maiandra GD" pitchFamily="34" charset="0"/>
              </a:rPr>
              <a:t>    </a:t>
            </a:r>
            <a:r>
              <a:rPr lang="en-US" altLang="en-US" sz="52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Maiandra GD" pitchFamily="34" charset="0"/>
              </a:rPr>
              <a:t>the Land</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b="1">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25000"/>
        </a:spcAft>
        <a:buClr>
          <a:srgbClr val="663300"/>
        </a:buClr>
        <a:buFont typeface="Wingdings" pitchFamily="2" charset="2"/>
        <a:buChar char="v"/>
        <a:defRPr sz="3200" b="1">
          <a:solidFill>
            <a:schemeClr val="tx1"/>
          </a:solidFill>
          <a:latin typeface="+mn-lt"/>
          <a:ea typeface="+mn-ea"/>
          <a:cs typeface="+mn-cs"/>
        </a:defRPr>
      </a:lvl1pPr>
      <a:lvl2pPr marL="742950" indent="-285750" algn="l" rtl="0" eaLnBrk="0" fontAlgn="base" hangingPunct="0">
        <a:spcBef>
          <a:spcPct val="20000"/>
        </a:spcBef>
        <a:spcAft>
          <a:spcPct val="25000"/>
        </a:spcAft>
        <a:buClr>
          <a:srgbClr val="663300"/>
        </a:buClr>
        <a:buFont typeface="Arial" charset="0"/>
        <a:buChar char="–"/>
        <a:defRPr sz="2800" b="1">
          <a:solidFill>
            <a:schemeClr val="tx1"/>
          </a:solidFill>
          <a:latin typeface="+mn-lt"/>
        </a:defRPr>
      </a:lvl2pPr>
      <a:lvl3pPr marL="1143000" indent="-228600" algn="l" rtl="0" eaLnBrk="0" fontAlgn="base" hangingPunct="0">
        <a:spcBef>
          <a:spcPct val="20000"/>
        </a:spcBef>
        <a:spcAft>
          <a:spcPct val="25000"/>
        </a:spcAft>
        <a:buChar char="•"/>
        <a:defRPr sz="2400" b="1">
          <a:solidFill>
            <a:schemeClr val="tx1"/>
          </a:solidFill>
          <a:latin typeface="+mn-lt"/>
        </a:defRPr>
      </a:lvl3pPr>
      <a:lvl4pPr marL="1600200" indent="-228600" algn="l" rtl="0" eaLnBrk="0" fontAlgn="base" hangingPunct="0">
        <a:spcBef>
          <a:spcPct val="20000"/>
        </a:spcBef>
        <a:spcAft>
          <a:spcPct val="25000"/>
        </a:spcAft>
        <a:buChar char="–"/>
        <a:defRPr sz="2000" b="1">
          <a:solidFill>
            <a:schemeClr val="tx1"/>
          </a:solidFill>
          <a:latin typeface="+mn-lt"/>
        </a:defRPr>
      </a:lvl4pPr>
      <a:lvl5pPr marL="2057400" indent="-228600" algn="l" rtl="0" eaLnBrk="0" fontAlgn="base" hangingPunct="0">
        <a:spcBef>
          <a:spcPct val="20000"/>
        </a:spcBef>
        <a:spcAft>
          <a:spcPct val="25000"/>
        </a:spcAft>
        <a:buChar char="»"/>
        <a:defRPr sz="2000" b="1">
          <a:solidFill>
            <a:schemeClr val="tx1"/>
          </a:solidFill>
          <a:latin typeface="+mn-lt"/>
        </a:defRPr>
      </a:lvl5pPr>
      <a:lvl6pPr marL="2514600" indent="-228600" algn="l" rtl="0" fontAlgn="base">
        <a:spcBef>
          <a:spcPct val="20000"/>
        </a:spcBef>
        <a:spcAft>
          <a:spcPct val="25000"/>
        </a:spcAft>
        <a:buChar char="»"/>
        <a:defRPr sz="2000" b="1">
          <a:solidFill>
            <a:schemeClr val="tx1"/>
          </a:solidFill>
          <a:latin typeface="+mn-lt"/>
        </a:defRPr>
      </a:lvl6pPr>
      <a:lvl7pPr marL="2971800" indent="-228600" algn="l" rtl="0" fontAlgn="base">
        <a:spcBef>
          <a:spcPct val="20000"/>
        </a:spcBef>
        <a:spcAft>
          <a:spcPct val="25000"/>
        </a:spcAft>
        <a:buChar char="»"/>
        <a:defRPr sz="2000" b="1">
          <a:solidFill>
            <a:schemeClr val="tx1"/>
          </a:solidFill>
          <a:latin typeface="+mn-lt"/>
        </a:defRPr>
      </a:lvl7pPr>
      <a:lvl8pPr marL="3429000" indent="-228600" algn="l" rtl="0" fontAlgn="base">
        <a:spcBef>
          <a:spcPct val="20000"/>
        </a:spcBef>
        <a:spcAft>
          <a:spcPct val="25000"/>
        </a:spcAft>
        <a:buChar char="»"/>
        <a:defRPr sz="2000" b="1">
          <a:solidFill>
            <a:schemeClr val="tx1"/>
          </a:solidFill>
          <a:latin typeface="+mn-lt"/>
        </a:defRPr>
      </a:lvl8pPr>
      <a:lvl9pPr marL="3886200" indent="-228600" algn="l" rtl="0" fontAlgn="base">
        <a:spcBef>
          <a:spcPct val="20000"/>
        </a:spcBef>
        <a:spcAft>
          <a:spcPct val="2500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latin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latin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B8FBFAA-6880-490F-A341-ABD71540DC13}" type="slidenum">
              <a:rPr lang="en-US" altLang="en-US" smtClean="0">
                <a:solidFill>
                  <a:srgbClr val="000000"/>
                </a:solidFill>
                <a:latin typeface="Arial" panose="020B0604020202020204" pitchFamily="34" charset="0"/>
              </a:rPr>
              <a:pPr/>
              <a:t>‹#›</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318026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50000"/>
                  </a:schemeClr>
                </a:solidFill>
              </a:defRPr>
            </a:lvl1pPr>
          </a:lstStyle>
          <a:p>
            <a:pPr>
              <a:defRPr/>
            </a:pPr>
            <a:endParaRPr lang="en-US" altLang="en-US"/>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50000"/>
                  </a:schemeClr>
                </a:solidFill>
              </a:defRPr>
            </a:lvl1pPr>
          </a:lstStyle>
          <a:p>
            <a:pPr>
              <a:defRPr/>
            </a:pPr>
            <a:endParaRPr lang="en-US" altLang="en-US"/>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50000"/>
                  </a:schemeClr>
                </a:solidFill>
              </a:defRPr>
            </a:lvl1pPr>
          </a:lstStyle>
          <a:p>
            <a:pPr>
              <a:defRPr/>
            </a:pPr>
            <a:fld id="{5AF3F34D-C936-493F-93EB-F26491172BCB}" type="slidenum">
              <a:rPr lang="en-US" altLang="en-US" smtClean="0"/>
              <a:pPr>
                <a:defRPr/>
              </a:pPr>
              <a:t>‹#›</a:t>
            </a:fld>
            <a:endParaRPr lang="en-US" altLang="en-US"/>
          </a:p>
        </p:txBody>
      </p:sp>
    </p:spTree>
    <p:extLst>
      <p:ext uri="{BB962C8B-B14F-4D97-AF65-F5344CB8AC3E}">
        <p14:creationId xmlns:p14="http://schemas.microsoft.com/office/powerpoint/2010/main" val="22237239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kari.sever@usda.gov" TargetMode="External"/><Relationship Id="rId5" Type="http://schemas.openxmlformats.org/officeDocument/2006/relationships/hyperlink" Target="mailto:andy.steinert@usda.gov" TargetMode="External"/><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wmf"/><Relationship Id="rId5" Type="http://schemas.openxmlformats.org/officeDocument/2006/relationships/oleObject" Target="../embeddings/oleObject1.bin"/><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31.jpeg"/><Relationship Id="rId10" Type="http://schemas.openxmlformats.org/officeDocument/2006/relationships/image" Target="../media/image49.png"/><Relationship Id="rId4" Type="http://schemas.openxmlformats.org/officeDocument/2006/relationships/image" Target="../media/image44.jpe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oleObject" Target="../embeddings/oleObject3.bin"/><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71.wmf"/><Relationship Id="rId4" Type="http://schemas.openxmlformats.org/officeDocument/2006/relationships/image" Target="../media/image70.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0.wmf"/></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121" y="530679"/>
            <a:ext cx="6057505" cy="1015663"/>
          </a:xfrm>
          <a:prstGeom prst="rect">
            <a:avLst/>
          </a:prstGeom>
          <a:noFill/>
        </p:spPr>
        <p:txBody>
          <a:bodyPr wrap="square" lIns="91440" tIns="45720" rIns="91440" bIns="45720">
            <a:spAutoFit/>
          </a:bodyPr>
          <a:lstStyle/>
          <a:p>
            <a:pPr algn="ctr"/>
            <a:r>
              <a:rPr lang="en-US" sz="6000" b="1" i="1" dirty="0">
                <a:ln w="19050" cmpd="sng">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prstDash val="solid"/>
                  <a:miter lim="800000"/>
                </a:ln>
                <a:solidFill>
                  <a:srgbClr val="EEECE1">
                    <a:lumMod val="10000"/>
                  </a:srgbClr>
                </a:solidFill>
                <a:effectLst>
                  <a:outerShdw blurRad="50800" algn="tl" rotWithShape="0">
                    <a:srgbClr val="000000"/>
                  </a:outerShdw>
                </a:effectLst>
              </a:rPr>
              <a:t>SOILS</a:t>
            </a:r>
          </a:p>
        </p:txBody>
      </p:sp>
      <p:sp>
        <p:nvSpPr>
          <p:cNvPr id="6" name="Rectangle 3"/>
          <p:cNvSpPr txBox="1">
            <a:spLocks noChangeArrowheads="1"/>
          </p:cNvSpPr>
          <p:nvPr/>
        </p:nvSpPr>
        <p:spPr>
          <a:xfrm>
            <a:off x="1251994" y="5081452"/>
            <a:ext cx="5083629" cy="177654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1800" b="1" i="1" dirty="0">
              <a:solidFill>
                <a:prstClr val="black">
                  <a:lumMod val="50000"/>
                  <a:lumOff val="50000"/>
                </a:prstClr>
              </a:solidFill>
            </a:endParaRPr>
          </a:p>
        </p:txBody>
      </p:sp>
      <p:pic>
        <p:nvPicPr>
          <p:cNvPr id="7" name="Picture 6" descr="KS1047_pit2-CLOSE.jpg"/>
          <p:cNvPicPr>
            <a:picLocks noChangeAspect="1"/>
          </p:cNvPicPr>
          <p:nvPr/>
        </p:nvPicPr>
        <p:blipFill>
          <a:blip r:embed="rId3" cstate="print"/>
          <a:stretch>
            <a:fillRect/>
          </a:stretch>
        </p:blipFill>
        <p:spPr>
          <a:xfrm>
            <a:off x="6324600" y="457200"/>
            <a:ext cx="2691442" cy="6078918"/>
          </a:xfrm>
          <a:prstGeom prst="rect">
            <a:avLst/>
          </a:prstGeom>
          <a:ln>
            <a:noFill/>
          </a:ln>
          <a:effectLst>
            <a:softEdge rad="112500"/>
          </a:effectLst>
        </p:spPr>
      </p:pic>
      <p:sp>
        <p:nvSpPr>
          <p:cNvPr id="9" name="Subtitle 2"/>
          <p:cNvSpPr txBox="1">
            <a:spLocks/>
          </p:cNvSpPr>
          <p:nvPr/>
        </p:nvSpPr>
        <p:spPr bwMode="auto">
          <a:xfrm>
            <a:off x="371508" y="5403417"/>
            <a:ext cx="52504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5000"/>
              </a:spcAft>
              <a:buClr>
                <a:srgbClr val="663300"/>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25000"/>
              </a:spcAft>
              <a:buClr>
                <a:srgbClr val="663300"/>
              </a:buClr>
              <a:buFont typeface="Arial" charset="0"/>
              <a:buNone/>
              <a:defRPr sz="2800" b="1">
                <a:solidFill>
                  <a:schemeClr val="tx1"/>
                </a:solidFill>
                <a:latin typeface="+mn-lt"/>
              </a:defRPr>
            </a:lvl2pPr>
            <a:lvl3pPr marL="914400" indent="0" algn="ctr" rtl="0" eaLnBrk="0" fontAlgn="base" hangingPunct="0">
              <a:spcBef>
                <a:spcPct val="20000"/>
              </a:spcBef>
              <a:spcAft>
                <a:spcPct val="25000"/>
              </a:spcAft>
              <a:buNone/>
              <a:defRPr sz="2400" b="1">
                <a:solidFill>
                  <a:schemeClr val="tx1"/>
                </a:solidFill>
                <a:latin typeface="+mn-lt"/>
              </a:defRPr>
            </a:lvl3pPr>
            <a:lvl4pPr marL="1371600" indent="0" algn="ctr" rtl="0" eaLnBrk="0" fontAlgn="base" hangingPunct="0">
              <a:spcBef>
                <a:spcPct val="20000"/>
              </a:spcBef>
              <a:spcAft>
                <a:spcPct val="25000"/>
              </a:spcAft>
              <a:buNone/>
              <a:defRPr sz="2000" b="1">
                <a:solidFill>
                  <a:schemeClr val="tx1"/>
                </a:solidFill>
                <a:latin typeface="+mn-lt"/>
              </a:defRPr>
            </a:lvl4pPr>
            <a:lvl5pPr marL="1828800" indent="0" algn="ctr" rtl="0" eaLnBrk="0" fontAlgn="base" hangingPunct="0">
              <a:spcBef>
                <a:spcPct val="20000"/>
              </a:spcBef>
              <a:spcAft>
                <a:spcPct val="25000"/>
              </a:spcAft>
              <a:buNone/>
              <a:defRPr sz="2000" b="1">
                <a:solidFill>
                  <a:schemeClr val="tx1"/>
                </a:solidFill>
                <a:latin typeface="+mn-lt"/>
              </a:defRPr>
            </a:lvl5pPr>
            <a:lvl6pPr marL="2286000" indent="0" algn="ctr" rtl="0" fontAlgn="base">
              <a:spcBef>
                <a:spcPct val="20000"/>
              </a:spcBef>
              <a:spcAft>
                <a:spcPct val="25000"/>
              </a:spcAft>
              <a:buNone/>
              <a:defRPr sz="2000" b="1">
                <a:solidFill>
                  <a:schemeClr val="tx1"/>
                </a:solidFill>
                <a:latin typeface="+mn-lt"/>
              </a:defRPr>
            </a:lvl6pPr>
            <a:lvl7pPr marL="2743200" indent="0" algn="ctr" rtl="0" fontAlgn="base">
              <a:spcBef>
                <a:spcPct val="20000"/>
              </a:spcBef>
              <a:spcAft>
                <a:spcPct val="25000"/>
              </a:spcAft>
              <a:buNone/>
              <a:defRPr sz="2000" b="1">
                <a:solidFill>
                  <a:schemeClr val="tx1"/>
                </a:solidFill>
                <a:latin typeface="+mn-lt"/>
              </a:defRPr>
            </a:lvl7pPr>
            <a:lvl8pPr marL="3200400" indent="0" algn="ctr" rtl="0" fontAlgn="base">
              <a:spcBef>
                <a:spcPct val="20000"/>
              </a:spcBef>
              <a:spcAft>
                <a:spcPct val="25000"/>
              </a:spcAft>
              <a:buNone/>
              <a:defRPr sz="2000" b="1">
                <a:solidFill>
                  <a:schemeClr val="tx1"/>
                </a:solidFill>
                <a:latin typeface="+mn-lt"/>
              </a:defRPr>
            </a:lvl8pPr>
            <a:lvl9pPr marL="3657600" indent="0" algn="ctr" rtl="0" fontAlgn="base">
              <a:spcBef>
                <a:spcPct val="20000"/>
              </a:spcBef>
              <a:spcAft>
                <a:spcPct val="25000"/>
              </a:spcAft>
              <a:buNone/>
              <a:defRPr sz="2000" b="1">
                <a:solidFill>
                  <a:schemeClr val="tx1"/>
                </a:solidFill>
                <a:latin typeface="+mn-lt"/>
              </a:defRPr>
            </a:lvl9pPr>
          </a:lstStyle>
          <a:p>
            <a:pPr algn="l"/>
            <a:r>
              <a:rPr lang="en-US" sz="800" dirty="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religion, sex, gender identity (including gender expression), sexual orientation, disability, age, marital status, family/parental status, income derived from a public assistance program, political beliefs, or reprisal or retaliation for prior civil rights activity, in any program or activity conducted or funded by USDA (not all bases apply to all programs). </a:t>
            </a:r>
          </a:p>
        </p:txBody>
      </p:sp>
      <p:pic>
        <p:nvPicPr>
          <p:cNvPr id="144388" name="Picture 4" descr="http://www.sfrc.ufl.edu/extension/florida_forestry_information/images/logo_usda_nrc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0580" y="4674457"/>
            <a:ext cx="1089342" cy="5433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1508" y="1926998"/>
            <a:ext cx="4322866" cy="2308324"/>
          </a:xfrm>
          <a:prstGeom prst="rect">
            <a:avLst/>
          </a:prstGeom>
          <a:noFill/>
        </p:spPr>
        <p:txBody>
          <a:bodyPr wrap="square" rtlCol="0">
            <a:spAutoFit/>
          </a:bodyPr>
          <a:lstStyle/>
          <a:p>
            <a:r>
              <a:rPr lang="en-US" dirty="0"/>
              <a:t>Andy Steinert</a:t>
            </a:r>
          </a:p>
          <a:p>
            <a:r>
              <a:rPr lang="en-US" dirty="0">
                <a:hlinkClick r:id="rId5"/>
              </a:rPr>
              <a:t>andy.steinert@usda.gov</a:t>
            </a:r>
            <a:endParaRPr lang="en-US" dirty="0"/>
          </a:p>
          <a:p>
            <a:endParaRPr lang="en-US" dirty="0"/>
          </a:p>
          <a:p>
            <a:r>
              <a:rPr lang="en-US" dirty="0"/>
              <a:t>Kari Sever</a:t>
            </a:r>
          </a:p>
          <a:p>
            <a:r>
              <a:rPr lang="en-US" dirty="0">
                <a:hlinkClick r:id="rId6"/>
              </a:rPr>
              <a:t>kari.sever@usda.gov</a:t>
            </a:r>
            <a:endParaRPr lang="en-US" dirty="0"/>
          </a:p>
          <a:p>
            <a:endParaRPr lang="en-US" dirty="0"/>
          </a:p>
          <a:p>
            <a:r>
              <a:rPr lang="en-US" dirty="0"/>
              <a:t>NRCS USDA</a:t>
            </a:r>
          </a:p>
          <a:p>
            <a:endParaRPr lang="en-US" dirty="0"/>
          </a:p>
        </p:txBody>
      </p:sp>
    </p:spTree>
    <p:extLst>
      <p:ext uri="{BB962C8B-B14F-4D97-AF65-F5344CB8AC3E}">
        <p14:creationId xmlns:p14="http://schemas.microsoft.com/office/powerpoint/2010/main" val="1954242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28575" y="65088"/>
            <a:ext cx="9117013" cy="6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700">
                <a:solidFill>
                  <a:schemeClr val="tx1"/>
                </a:solidFill>
                <a:latin typeface="Times New Roman" pitchFamily="18" charset="0"/>
              </a:defRPr>
            </a:lvl2pPr>
            <a:lvl3pPr marL="1143000" indent="-228600">
              <a:spcBef>
                <a:spcPct val="20000"/>
              </a:spcBef>
              <a:buChar char="•"/>
              <a:defRPr sz="2300">
                <a:solidFill>
                  <a:schemeClr val="tx1"/>
                </a:solidFill>
                <a:latin typeface="Times New Roman" pitchFamily="18" charset="0"/>
              </a:defRPr>
            </a:lvl3pPr>
            <a:lvl4pPr marL="1600200" indent="-228600">
              <a:spcBef>
                <a:spcPct val="20000"/>
              </a:spcBef>
              <a:buChar char="–"/>
              <a:defRPr sz="2100">
                <a:solidFill>
                  <a:schemeClr val="tx1"/>
                </a:solidFill>
                <a:latin typeface="Times New Roman" pitchFamily="18" charset="0"/>
              </a:defRPr>
            </a:lvl4pPr>
            <a:lvl5pPr marL="2057400" indent="-228600">
              <a:spcBef>
                <a:spcPct val="20000"/>
              </a:spcBef>
              <a:buChar char="»"/>
              <a:defRPr sz="2100">
                <a:solidFill>
                  <a:schemeClr val="tx1"/>
                </a:solidFill>
                <a:latin typeface="Times New Roman" pitchFamily="18" charset="0"/>
              </a:defRPr>
            </a:lvl5pPr>
            <a:lvl6pPr marL="2514600" indent="-228600" eaLnBrk="0" fontAlgn="base" hangingPunct="0">
              <a:spcBef>
                <a:spcPct val="20000"/>
              </a:spcBef>
              <a:spcAft>
                <a:spcPct val="0"/>
              </a:spcAft>
              <a:buChar char="»"/>
              <a:defRPr sz="2100">
                <a:solidFill>
                  <a:schemeClr val="tx1"/>
                </a:solidFill>
                <a:latin typeface="Times New Roman" pitchFamily="18" charset="0"/>
              </a:defRPr>
            </a:lvl6pPr>
            <a:lvl7pPr marL="2971800" indent="-228600" eaLnBrk="0" fontAlgn="base" hangingPunct="0">
              <a:spcBef>
                <a:spcPct val="20000"/>
              </a:spcBef>
              <a:spcAft>
                <a:spcPct val="0"/>
              </a:spcAft>
              <a:buChar char="»"/>
              <a:defRPr sz="2100">
                <a:solidFill>
                  <a:schemeClr val="tx1"/>
                </a:solidFill>
                <a:latin typeface="Times New Roman" pitchFamily="18" charset="0"/>
              </a:defRPr>
            </a:lvl7pPr>
            <a:lvl8pPr marL="3429000" indent="-228600" eaLnBrk="0" fontAlgn="base" hangingPunct="0">
              <a:spcBef>
                <a:spcPct val="20000"/>
              </a:spcBef>
              <a:spcAft>
                <a:spcPct val="0"/>
              </a:spcAft>
              <a:buChar char="»"/>
              <a:defRPr sz="2100">
                <a:solidFill>
                  <a:schemeClr val="tx1"/>
                </a:solidFill>
                <a:latin typeface="Times New Roman" pitchFamily="18" charset="0"/>
              </a:defRPr>
            </a:lvl8pPr>
            <a:lvl9pPr marL="3886200" indent="-228600" eaLnBrk="0" fontAlgn="base" hangingPunct="0">
              <a:spcBef>
                <a:spcPct val="20000"/>
              </a:spcBef>
              <a:spcAft>
                <a:spcPct val="0"/>
              </a:spcAft>
              <a:buChar char="»"/>
              <a:defRPr sz="2100">
                <a:solidFill>
                  <a:schemeClr val="tx1"/>
                </a:solidFill>
                <a:latin typeface="Times New Roman" pitchFamily="18" charset="0"/>
              </a:defRPr>
            </a:lvl9pPr>
          </a:lstStyle>
          <a:p>
            <a:pPr algn="ctr" eaLnBrk="0" fontAlgn="base" hangingPunct="0">
              <a:spcBef>
                <a:spcPct val="0"/>
              </a:spcBef>
              <a:spcAft>
                <a:spcPct val="0"/>
              </a:spcAft>
              <a:buFontTx/>
              <a:buNone/>
            </a:pPr>
            <a:r>
              <a:rPr lang="en-US" altLang="en-US" sz="3600" b="1" dirty="0">
                <a:latin typeface="Calibri" panose="020F0502020204030204" pitchFamily="34" charset="0"/>
              </a:rPr>
              <a:t>Soils Perform Vital Functions</a:t>
            </a:r>
          </a:p>
        </p:txBody>
      </p:sp>
      <p:sp>
        <p:nvSpPr>
          <p:cNvPr id="4099" name="Text Box 4"/>
          <p:cNvSpPr txBox="1">
            <a:spLocks noChangeArrowheads="1"/>
          </p:cNvSpPr>
          <p:nvPr/>
        </p:nvSpPr>
        <p:spPr bwMode="auto">
          <a:xfrm>
            <a:off x="2117725" y="758825"/>
            <a:ext cx="4454525" cy="43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1410" tIns="45705" rIns="91410" bIns="45705">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700">
                <a:solidFill>
                  <a:schemeClr val="tx1"/>
                </a:solidFill>
                <a:latin typeface="Times New Roman" pitchFamily="18" charset="0"/>
              </a:defRPr>
            </a:lvl2pPr>
            <a:lvl3pPr marL="1143000" indent="-228600">
              <a:spcBef>
                <a:spcPct val="20000"/>
              </a:spcBef>
              <a:buChar char="•"/>
              <a:defRPr sz="2300">
                <a:solidFill>
                  <a:schemeClr val="tx1"/>
                </a:solidFill>
                <a:latin typeface="Times New Roman" pitchFamily="18" charset="0"/>
              </a:defRPr>
            </a:lvl3pPr>
            <a:lvl4pPr marL="1600200" indent="-228600">
              <a:spcBef>
                <a:spcPct val="20000"/>
              </a:spcBef>
              <a:buChar char="–"/>
              <a:defRPr sz="2100">
                <a:solidFill>
                  <a:schemeClr val="tx1"/>
                </a:solidFill>
                <a:latin typeface="Times New Roman" pitchFamily="18" charset="0"/>
              </a:defRPr>
            </a:lvl4pPr>
            <a:lvl5pPr marL="2057400" indent="-228600">
              <a:spcBef>
                <a:spcPct val="20000"/>
              </a:spcBef>
              <a:buChar char="»"/>
              <a:defRPr sz="2100">
                <a:solidFill>
                  <a:schemeClr val="tx1"/>
                </a:solidFill>
                <a:latin typeface="Times New Roman" pitchFamily="18" charset="0"/>
              </a:defRPr>
            </a:lvl5pPr>
            <a:lvl6pPr marL="2514600" indent="-228600" eaLnBrk="0" fontAlgn="base" hangingPunct="0">
              <a:spcBef>
                <a:spcPct val="20000"/>
              </a:spcBef>
              <a:spcAft>
                <a:spcPct val="0"/>
              </a:spcAft>
              <a:buChar char="»"/>
              <a:defRPr sz="2100">
                <a:solidFill>
                  <a:schemeClr val="tx1"/>
                </a:solidFill>
                <a:latin typeface="Times New Roman" pitchFamily="18" charset="0"/>
              </a:defRPr>
            </a:lvl6pPr>
            <a:lvl7pPr marL="2971800" indent="-228600" eaLnBrk="0" fontAlgn="base" hangingPunct="0">
              <a:spcBef>
                <a:spcPct val="20000"/>
              </a:spcBef>
              <a:spcAft>
                <a:spcPct val="0"/>
              </a:spcAft>
              <a:buChar char="»"/>
              <a:defRPr sz="2100">
                <a:solidFill>
                  <a:schemeClr val="tx1"/>
                </a:solidFill>
                <a:latin typeface="Times New Roman" pitchFamily="18" charset="0"/>
              </a:defRPr>
            </a:lvl7pPr>
            <a:lvl8pPr marL="3429000" indent="-228600" eaLnBrk="0" fontAlgn="base" hangingPunct="0">
              <a:spcBef>
                <a:spcPct val="20000"/>
              </a:spcBef>
              <a:spcAft>
                <a:spcPct val="0"/>
              </a:spcAft>
              <a:buChar char="»"/>
              <a:defRPr sz="2100">
                <a:solidFill>
                  <a:schemeClr val="tx1"/>
                </a:solidFill>
                <a:latin typeface="Times New Roman" pitchFamily="18" charset="0"/>
              </a:defRPr>
            </a:lvl8pPr>
            <a:lvl9pPr marL="3886200" indent="-228600" eaLnBrk="0" fontAlgn="base" hangingPunct="0">
              <a:spcBef>
                <a:spcPct val="20000"/>
              </a:spcBef>
              <a:spcAft>
                <a:spcPct val="0"/>
              </a:spcAft>
              <a:buChar char="»"/>
              <a:defRPr sz="2100">
                <a:solidFill>
                  <a:schemeClr val="tx1"/>
                </a:solidFill>
                <a:latin typeface="Times New Roman" pitchFamily="18" charset="0"/>
              </a:defRPr>
            </a:lvl9pPr>
          </a:lstStyle>
          <a:p>
            <a:pPr eaLnBrk="0" fontAlgn="base" hangingPunct="0">
              <a:spcBef>
                <a:spcPct val="0"/>
              </a:spcBef>
              <a:spcAft>
                <a:spcPct val="0"/>
              </a:spcAft>
              <a:buFontTx/>
              <a:buNone/>
            </a:pPr>
            <a:r>
              <a:rPr lang="en-US" altLang="en-US" sz="2200" b="1" dirty="0">
                <a:solidFill>
                  <a:srgbClr val="000000"/>
                </a:solidFill>
                <a:latin typeface="Arial" pitchFamily="34" charset="0"/>
              </a:rPr>
              <a:t>Food and fiber</a:t>
            </a:r>
            <a:endParaRPr lang="en-US" altLang="en-US" sz="2200" dirty="0">
              <a:solidFill>
                <a:srgbClr val="000000"/>
              </a:solidFill>
              <a:latin typeface="Arial" pitchFamily="34" charset="0"/>
            </a:endParaRPr>
          </a:p>
        </p:txBody>
      </p:sp>
      <p:pic>
        <p:nvPicPr>
          <p:cNvPr id="4100" name="Picture 5" descr="C:\Photos\Memory\P000342.TIF"/>
          <p:cNvPicPr>
            <a:picLocks noChangeAspect="1" noChangeArrowheads="1"/>
          </p:cNvPicPr>
          <p:nvPr/>
        </p:nvPicPr>
        <p:blipFill>
          <a:blip r:embed="rId3">
            <a:extLst>
              <a:ext uri="{28A0092B-C50C-407E-A947-70E740481C1C}">
                <a14:useLocalDpi xmlns:a14="http://schemas.microsoft.com/office/drawing/2010/main" val="0"/>
              </a:ext>
            </a:extLst>
          </a:blip>
          <a:srcRect l="10721" t="3923" r="26321" b="28981"/>
          <a:stretch>
            <a:fillRect/>
          </a:stretch>
        </p:blipFill>
        <p:spPr bwMode="auto">
          <a:xfrm>
            <a:off x="320675" y="852488"/>
            <a:ext cx="1795463" cy="16176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01" name="Text Box 6"/>
          <p:cNvSpPr txBox="1">
            <a:spLocks noChangeArrowheads="1"/>
          </p:cNvSpPr>
          <p:nvPr/>
        </p:nvSpPr>
        <p:spPr bwMode="auto">
          <a:xfrm>
            <a:off x="2719388" y="1820863"/>
            <a:ext cx="3838575" cy="43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1410" tIns="45705" rIns="91410" bIns="45705">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700">
                <a:solidFill>
                  <a:schemeClr val="tx1"/>
                </a:solidFill>
                <a:latin typeface="Times New Roman" pitchFamily="18" charset="0"/>
              </a:defRPr>
            </a:lvl2pPr>
            <a:lvl3pPr marL="1143000" indent="-228600">
              <a:spcBef>
                <a:spcPct val="20000"/>
              </a:spcBef>
              <a:buChar char="•"/>
              <a:defRPr sz="2300">
                <a:solidFill>
                  <a:schemeClr val="tx1"/>
                </a:solidFill>
                <a:latin typeface="Times New Roman" pitchFamily="18" charset="0"/>
              </a:defRPr>
            </a:lvl3pPr>
            <a:lvl4pPr marL="1600200" indent="-228600">
              <a:spcBef>
                <a:spcPct val="20000"/>
              </a:spcBef>
              <a:buChar char="–"/>
              <a:defRPr sz="2100">
                <a:solidFill>
                  <a:schemeClr val="tx1"/>
                </a:solidFill>
                <a:latin typeface="Times New Roman" pitchFamily="18" charset="0"/>
              </a:defRPr>
            </a:lvl4pPr>
            <a:lvl5pPr marL="2057400" indent="-228600">
              <a:spcBef>
                <a:spcPct val="20000"/>
              </a:spcBef>
              <a:buChar char="»"/>
              <a:defRPr sz="2100">
                <a:solidFill>
                  <a:schemeClr val="tx1"/>
                </a:solidFill>
                <a:latin typeface="Times New Roman" pitchFamily="18" charset="0"/>
              </a:defRPr>
            </a:lvl5pPr>
            <a:lvl6pPr marL="2514600" indent="-228600" eaLnBrk="0" fontAlgn="base" hangingPunct="0">
              <a:spcBef>
                <a:spcPct val="20000"/>
              </a:spcBef>
              <a:spcAft>
                <a:spcPct val="0"/>
              </a:spcAft>
              <a:buChar char="»"/>
              <a:defRPr sz="2100">
                <a:solidFill>
                  <a:schemeClr val="tx1"/>
                </a:solidFill>
                <a:latin typeface="Times New Roman" pitchFamily="18" charset="0"/>
              </a:defRPr>
            </a:lvl6pPr>
            <a:lvl7pPr marL="2971800" indent="-228600" eaLnBrk="0" fontAlgn="base" hangingPunct="0">
              <a:spcBef>
                <a:spcPct val="20000"/>
              </a:spcBef>
              <a:spcAft>
                <a:spcPct val="0"/>
              </a:spcAft>
              <a:buChar char="»"/>
              <a:defRPr sz="2100">
                <a:solidFill>
                  <a:schemeClr val="tx1"/>
                </a:solidFill>
                <a:latin typeface="Times New Roman" pitchFamily="18" charset="0"/>
              </a:defRPr>
            </a:lvl7pPr>
            <a:lvl8pPr marL="3429000" indent="-228600" eaLnBrk="0" fontAlgn="base" hangingPunct="0">
              <a:spcBef>
                <a:spcPct val="20000"/>
              </a:spcBef>
              <a:spcAft>
                <a:spcPct val="0"/>
              </a:spcAft>
              <a:buChar char="»"/>
              <a:defRPr sz="2100">
                <a:solidFill>
                  <a:schemeClr val="tx1"/>
                </a:solidFill>
                <a:latin typeface="Times New Roman" pitchFamily="18" charset="0"/>
              </a:defRPr>
            </a:lvl8pPr>
            <a:lvl9pPr marL="3886200" indent="-228600" eaLnBrk="0" fontAlgn="base" hangingPunct="0">
              <a:spcBef>
                <a:spcPct val="20000"/>
              </a:spcBef>
              <a:spcAft>
                <a:spcPct val="0"/>
              </a:spcAft>
              <a:buChar char="»"/>
              <a:defRPr sz="2100">
                <a:solidFill>
                  <a:schemeClr val="tx1"/>
                </a:solidFill>
                <a:latin typeface="Times New Roman" pitchFamily="18" charset="0"/>
              </a:defRPr>
            </a:lvl9pPr>
          </a:lstStyle>
          <a:p>
            <a:pPr algn="r" eaLnBrk="0" fontAlgn="base" hangingPunct="0">
              <a:spcBef>
                <a:spcPct val="0"/>
              </a:spcBef>
              <a:spcAft>
                <a:spcPct val="0"/>
              </a:spcAft>
              <a:buFontTx/>
              <a:buNone/>
            </a:pPr>
            <a:r>
              <a:rPr lang="en-US" altLang="en-US" sz="2200" b="1" dirty="0">
                <a:solidFill>
                  <a:srgbClr val="000000"/>
                </a:solidFill>
                <a:latin typeface="Arial" pitchFamily="34" charset="0"/>
              </a:rPr>
              <a:t>Regulate water flow</a:t>
            </a:r>
            <a:endParaRPr lang="en-US" altLang="en-US" sz="2200" dirty="0">
              <a:solidFill>
                <a:srgbClr val="000000"/>
              </a:solidFill>
              <a:latin typeface="Arial" pitchFamily="34" charset="0"/>
            </a:endParaRPr>
          </a:p>
        </p:txBody>
      </p:sp>
      <p:sp>
        <p:nvSpPr>
          <p:cNvPr id="4102" name="Text Box 7"/>
          <p:cNvSpPr txBox="1">
            <a:spLocks noChangeArrowheads="1"/>
          </p:cNvSpPr>
          <p:nvPr/>
        </p:nvSpPr>
        <p:spPr bwMode="auto">
          <a:xfrm>
            <a:off x="3297238" y="3218606"/>
            <a:ext cx="4291012" cy="43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1410" tIns="45705" rIns="91410" bIns="45705">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700">
                <a:solidFill>
                  <a:schemeClr val="tx1"/>
                </a:solidFill>
                <a:latin typeface="Times New Roman" pitchFamily="18" charset="0"/>
              </a:defRPr>
            </a:lvl2pPr>
            <a:lvl3pPr marL="1143000" indent="-228600">
              <a:spcBef>
                <a:spcPct val="20000"/>
              </a:spcBef>
              <a:buChar char="•"/>
              <a:defRPr sz="2300">
                <a:solidFill>
                  <a:schemeClr val="tx1"/>
                </a:solidFill>
                <a:latin typeface="Times New Roman" pitchFamily="18" charset="0"/>
              </a:defRPr>
            </a:lvl3pPr>
            <a:lvl4pPr marL="1600200" indent="-228600">
              <a:spcBef>
                <a:spcPct val="20000"/>
              </a:spcBef>
              <a:buChar char="–"/>
              <a:defRPr sz="2100">
                <a:solidFill>
                  <a:schemeClr val="tx1"/>
                </a:solidFill>
                <a:latin typeface="Times New Roman" pitchFamily="18" charset="0"/>
              </a:defRPr>
            </a:lvl4pPr>
            <a:lvl5pPr marL="2057400" indent="-228600">
              <a:spcBef>
                <a:spcPct val="20000"/>
              </a:spcBef>
              <a:buChar char="»"/>
              <a:defRPr sz="2100">
                <a:solidFill>
                  <a:schemeClr val="tx1"/>
                </a:solidFill>
                <a:latin typeface="Times New Roman" pitchFamily="18" charset="0"/>
              </a:defRPr>
            </a:lvl5pPr>
            <a:lvl6pPr marL="2514600" indent="-228600" eaLnBrk="0" fontAlgn="base" hangingPunct="0">
              <a:spcBef>
                <a:spcPct val="20000"/>
              </a:spcBef>
              <a:spcAft>
                <a:spcPct val="0"/>
              </a:spcAft>
              <a:buChar char="»"/>
              <a:defRPr sz="2100">
                <a:solidFill>
                  <a:schemeClr val="tx1"/>
                </a:solidFill>
                <a:latin typeface="Times New Roman" pitchFamily="18" charset="0"/>
              </a:defRPr>
            </a:lvl6pPr>
            <a:lvl7pPr marL="2971800" indent="-228600" eaLnBrk="0" fontAlgn="base" hangingPunct="0">
              <a:spcBef>
                <a:spcPct val="20000"/>
              </a:spcBef>
              <a:spcAft>
                <a:spcPct val="0"/>
              </a:spcAft>
              <a:buChar char="»"/>
              <a:defRPr sz="2100">
                <a:solidFill>
                  <a:schemeClr val="tx1"/>
                </a:solidFill>
                <a:latin typeface="Times New Roman" pitchFamily="18" charset="0"/>
              </a:defRPr>
            </a:lvl7pPr>
            <a:lvl8pPr marL="3429000" indent="-228600" eaLnBrk="0" fontAlgn="base" hangingPunct="0">
              <a:spcBef>
                <a:spcPct val="20000"/>
              </a:spcBef>
              <a:spcAft>
                <a:spcPct val="0"/>
              </a:spcAft>
              <a:buChar char="»"/>
              <a:defRPr sz="2100">
                <a:solidFill>
                  <a:schemeClr val="tx1"/>
                </a:solidFill>
                <a:latin typeface="Times New Roman" pitchFamily="18" charset="0"/>
              </a:defRPr>
            </a:lvl8pPr>
            <a:lvl9pPr marL="3886200" indent="-228600" eaLnBrk="0" fontAlgn="base" hangingPunct="0">
              <a:spcBef>
                <a:spcPct val="20000"/>
              </a:spcBef>
              <a:spcAft>
                <a:spcPct val="0"/>
              </a:spcAft>
              <a:buChar char="»"/>
              <a:defRPr sz="2100">
                <a:solidFill>
                  <a:schemeClr val="tx1"/>
                </a:solidFill>
                <a:latin typeface="Times New Roman" pitchFamily="18" charset="0"/>
              </a:defRPr>
            </a:lvl9pPr>
          </a:lstStyle>
          <a:p>
            <a:pPr eaLnBrk="0" fontAlgn="base" hangingPunct="0">
              <a:spcBef>
                <a:spcPct val="0"/>
              </a:spcBef>
              <a:spcAft>
                <a:spcPct val="0"/>
              </a:spcAft>
              <a:buFontTx/>
              <a:buNone/>
            </a:pPr>
            <a:r>
              <a:rPr lang="en-US" altLang="en-US" sz="2200" b="1" dirty="0">
                <a:solidFill>
                  <a:srgbClr val="000000"/>
                </a:solidFill>
                <a:latin typeface="Arial" pitchFamily="34" charset="0"/>
              </a:rPr>
              <a:t>Filter and detoxify pollution</a:t>
            </a:r>
            <a:r>
              <a:rPr lang="en-US" altLang="en-US" sz="2200" dirty="0">
                <a:solidFill>
                  <a:srgbClr val="000000"/>
                </a:solidFill>
                <a:latin typeface="Arial" pitchFamily="34" charset="0"/>
              </a:rPr>
              <a:t> </a:t>
            </a:r>
          </a:p>
        </p:txBody>
      </p:sp>
      <p:pic>
        <p:nvPicPr>
          <p:cNvPr id="4103" name="Picture 8" descr="C:\mydocs\carbon\pictures\scan2.jpg"/>
          <p:cNvPicPr>
            <a:picLocks noChangeAspect="1" noChangeArrowheads="1"/>
          </p:cNvPicPr>
          <p:nvPr/>
        </p:nvPicPr>
        <p:blipFill>
          <a:blip r:embed="rId4">
            <a:extLst>
              <a:ext uri="{28A0092B-C50C-407E-A947-70E740481C1C}">
                <a14:useLocalDpi xmlns:a14="http://schemas.microsoft.com/office/drawing/2010/main" val="0"/>
              </a:ext>
            </a:extLst>
          </a:blip>
          <a:srcRect t="12027"/>
          <a:stretch>
            <a:fillRect/>
          </a:stretch>
        </p:blipFill>
        <p:spPr bwMode="auto">
          <a:xfrm>
            <a:off x="315913" y="3246438"/>
            <a:ext cx="2981325" cy="19700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04" name="Text Box 9"/>
          <p:cNvSpPr txBox="1">
            <a:spLocks noChangeArrowheads="1"/>
          </p:cNvSpPr>
          <p:nvPr/>
        </p:nvSpPr>
        <p:spPr bwMode="auto">
          <a:xfrm>
            <a:off x="3794760" y="4160838"/>
            <a:ext cx="4158616" cy="76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10" tIns="45705" rIns="91410" bIns="45705">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700">
                <a:solidFill>
                  <a:schemeClr val="tx1"/>
                </a:solidFill>
                <a:latin typeface="Times New Roman" pitchFamily="18" charset="0"/>
              </a:defRPr>
            </a:lvl2pPr>
            <a:lvl3pPr marL="1143000" indent="-228600">
              <a:spcBef>
                <a:spcPct val="20000"/>
              </a:spcBef>
              <a:buChar char="•"/>
              <a:defRPr sz="2300">
                <a:solidFill>
                  <a:schemeClr val="tx1"/>
                </a:solidFill>
                <a:latin typeface="Times New Roman" pitchFamily="18" charset="0"/>
              </a:defRPr>
            </a:lvl3pPr>
            <a:lvl4pPr marL="1600200" indent="-228600">
              <a:spcBef>
                <a:spcPct val="20000"/>
              </a:spcBef>
              <a:buChar char="–"/>
              <a:defRPr sz="2100">
                <a:solidFill>
                  <a:schemeClr val="tx1"/>
                </a:solidFill>
                <a:latin typeface="Times New Roman" pitchFamily="18" charset="0"/>
              </a:defRPr>
            </a:lvl4pPr>
            <a:lvl5pPr marL="2057400" indent="-228600">
              <a:spcBef>
                <a:spcPct val="20000"/>
              </a:spcBef>
              <a:buChar char="»"/>
              <a:defRPr sz="2100">
                <a:solidFill>
                  <a:schemeClr val="tx1"/>
                </a:solidFill>
                <a:latin typeface="Times New Roman" pitchFamily="18" charset="0"/>
              </a:defRPr>
            </a:lvl5pPr>
            <a:lvl6pPr marL="2514600" indent="-228600" eaLnBrk="0" fontAlgn="base" hangingPunct="0">
              <a:spcBef>
                <a:spcPct val="20000"/>
              </a:spcBef>
              <a:spcAft>
                <a:spcPct val="0"/>
              </a:spcAft>
              <a:buChar char="»"/>
              <a:defRPr sz="2100">
                <a:solidFill>
                  <a:schemeClr val="tx1"/>
                </a:solidFill>
                <a:latin typeface="Times New Roman" pitchFamily="18" charset="0"/>
              </a:defRPr>
            </a:lvl6pPr>
            <a:lvl7pPr marL="2971800" indent="-228600" eaLnBrk="0" fontAlgn="base" hangingPunct="0">
              <a:spcBef>
                <a:spcPct val="20000"/>
              </a:spcBef>
              <a:spcAft>
                <a:spcPct val="0"/>
              </a:spcAft>
              <a:buChar char="»"/>
              <a:defRPr sz="2100">
                <a:solidFill>
                  <a:schemeClr val="tx1"/>
                </a:solidFill>
                <a:latin typeface="Times New Roman" pitchFamily="18" charset="0"/>
              </a:defRPr>
            </a:lvl7pPr>
            <a:lvl8pPr marL="3429000" indent="-228600" eaLnBrk="0" fontAlgn="base" hangingPunct="0">
              <a:spcBef>
                <a:spcPct val="20000"/>
              </a:spcBef>
              <a:spcAft>
                <a:spcPct val="0"/>
              </a:spcAft>
              <a:buChar char="»"/>
              <a:defRPr sz="2100">
                <a:solidFill>
                  <a:schemeClr val="tx1"/>
                </a:solidFill>
                <a:latin typeface="Times New Roman" pitchFamily="18" charset="0"/>
              </a:defRPr>
            </a:lvl8pPr>
            <a:lvl9pPr marL="3886200" indent="-228600" eaLnBrk="0" fontAlgn="base" hangingPunct="0">
              <a:spcBef>
                <a:spcPct val="20000"/>
              </a:spcBef>
              <a:spcAft>
                <a:spcPct val="0"/>
              </a:spcAft>
              <a:buChar char="»"/>
              <a:defRPr sz="2100">
                <a:solidFill>
                  <a:schemeClr val="tx1"/>
                </a:solidFill>
                <a:latin typeface="Times New Roman" pitchFamily="18" charset="0"/>
              </a:defRPr>
            </a:lvl9pPr>
          </a:lstStyle>
          <a:p>
            <a:pPr algn="r" eaLnBrk="0" fontAlgn="base" hangingPunct="0">
              <a:spcBef>
                <a:spcPct val="0"/>
              </a:spcBef>
              <a:spcAft>
                <a:spcPct val="0"/>
              </a:spcAft>
              <a:buFontTx/>
              <a:buNone/>
            </a:pPr>
            <a:r>
              <a:rPr lang="en-US" altLang="en-US" sz="2200" b="1" dirty="0">
                <a:solidFill>
                  <a:srgbClr val="000000"/>
                </a:solidFill>
                <a:latin typeface="Arial" pitchFamily="34" charset="0"/>
              </a:rPr>
              <a:t>Store nutrients and carbon </a:t>
            </a:r>
          </a:p>
          <a:p>
            <a:pPr algn="r" eaLnBrk="0" fontAlgn="base" hangingPunct="0">
              <a:spcBef>
                <a:spcPct val="0"/>
              </a:spcBef>
              <a:spcAft>
                <a:spcPct val="0"/>
              </a:spcAft>
              <a:buFontTx/>
              <a:buNone/>
            </a:pPr>
            <a:r>
              <a:rPr lang="en-US" altLang="en-US" sz="2200" b="1" dirty="0">
                <a:solidFill>
                  <a:srgbClr val="000000"/>
                </a:solidFill>
                <a:latin typeface="Arial" pitchFamily="34" charset="0"/>
              </a:rPr>
              <a:t>(regulates our climate)</a:t>
            </a:r>
            <a:endParaRPr lang="en-US" altLang="en-US" sz="2200" dirty="0">
              <a:solidFill>
                <a:srgbClr val="000000"/>
              </a:solidFill>
              <a:latin typeface="Arial" pitchFamily="34" charset="0"/>
            </a:endParaRPr>
          </a:p>
        </p:txBody>
      </p:sp>
      <p:sp>
        <p:nvSpPr>
          <p:cNvPr id="4105" name="Text Box 10"/>
          <p:cNvSpPr txBox="1">
            <a:spLocks noChangeArrowheads="1"/>
          </p:cNvSpPr>
          <p:nvPr/>
        </p:nvSpPr>
        <p:spPr bwMode="auto">
          <a:xfrm>
            <a:off x="1352957" y="5791200"/>
            <a:ext cx="2662237" cy="76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1410" tIns="45705" rIns="91410" bIns="45705">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700">
                <a:solidFill>
                  <a:schemeClr val="tx1"/>
                </a:solidFill>
                <a:latin typeface="Times New Roman" pitchFamily="18" charset="0"/>
              </a:defRPr>
            </a:lvl2pPr>
            <a:lvl3pPr marL="1143000" indent="-228600">
              <a:spcBef>
                <a:spcPct val="20000"/>
              </a:spcBef>
              <a:buChar char="•"/>
              <a:defRPr sz="2300">
                <a:solidFill>
                  <a:schemeClr val="tx1"/>
                </a:solidFill>
                <a:latin typeface="Times New Roman" pitchFamily="18" charset="0"/>
              </a:defRPr>
            </a:lvl3pPr>
            <a:lvl4pPr marL="1600200" indent="-228600">
              <a:spcBef>
                <a:spcPct val="20000"/>
              </a:spcBef>
              <a:buChar char="–"/>
              <a:defRPr sz="2100">
                <a:solidFill>
                  <a:schemeClr val="tx1"/>
                </a:solidFill>
                <a:latin typeface="Times New Roman" pitchFamily="18" charset="0"/>
              </a:defRPr>
            </a:lvl4pPr>
            <a:lvl5pPr marL="2057400" indent="-228600">
              <a:spcBef>
                <a:spcPct val="20000"/>
              </a:spcBef>
              <a:buChar char="»"/>
              <a:defRPr sz="2100">
                <a:solidFill>
                  <a:schemeClr val="tx1"/>
                </a:solidFill>
                <a:latin typeface="Times New Roman" pitchFamily="18" charset="0"/>
              </a:defRPr>
            </a:lvl5pPr>
            <a:lvl6pPr marL="2514600" indent="-228600" eaLnBrk="0" fontAlgn="base" hangingPunct="0">
              <a:spcBef>
                <a:spcPct val="20000"/>
              </a:spcBef>
              <a:spcAft>
                <a:spcPct val="0"/>
              </a:spcAft>
              <a:buChar char="»"/>
              <a:defRPr sz="2100">
                <a:solidFill>
                  <a:schemeClr val="tx1"/>
                </a:solidFill>
                <a:latin typeface="Times New Roman" pitchFamily="18" charset="0"/>
              </a:defRPr>
            </a:lvl6pPr>
            <a:lvl7pPr marL="2971800" indent="-228600" eaLnBrk="0" fontAlgn="base" hangingPunct="0">
              <a:spcBef>
                <a:spcPct val="20000"/>
              </a:spcBef>
              <a:spcAft>
                <a:spcPct val="0"/>
              </a:spcAft>
              <a:buChar char="»"/>
              <a:defRPr sz="2100">
                <a:solidFill>
                  <a:schemeClr val="tx1"/>
                </a:solidFill>
                <a:latin typeface="Times New Roman" pitchFamily="18" charset="0"/>
              </a:defRPr>
            </a:lvl7pPr>
            <a:lvl8pPr marL="3429000" indent="-228600" eaLnBrk="0" fontAlgn="base" hangingPunct="0">
              <a:spcBef>
                <a:spcPct val="20000"/>
              </a:spcBef>
              <a:spcAft>
                <a:spcPct val="0"/>
              </a:spcAft>
              <a:buChar char="»"/>
              <a:defRPr sz="2100">
                <a:solidFill>
                  <a:schemeClr val="tx1"/>
                </a:solidFill>
                <a:latin typeface="Times New Roman" pitchFamily="18" charset="0"/>
              </a:defRPr>
            </a:lvl8pPr>
            <a:lvl9pPr marL="3886200" indent="-228600" eaLnBrk="0" fontAlgn="base" hangingPunct="0">
              <a:spcBef>
                <a:spcPct val="20000"/>
              </a:spcBef>
              <a:spcAft>
                <a:spcPct val="0"/>
              </a:spcAft>
              <a:buChar char="»"/>
              <a:defRPr sz="2100">
                <a:solidFill>
                  <a:schemeClr val="tx1"/>
                </a:solidFill>
                <a:latin typeface="Times New Roman" pitchFamily="18" charset="0"/>
              </a:defRPr>
            </a:lvl9pPr>
          </a:lstStyle>
          <a:p>
            <a:pPr algn="r" eaLnBrk="0" fontAlgn="base" hangingPunct="0">
              <a:spcBef>
                <a:spcPct val="0"/>
              </a:spcBef>
              <a:spcAft>
                <a:spcPct val="0"/>
              </a:spcAft>
              <a:buFontTx/>
              <a:buNone/>
            </a:pPr>
            <a:r>
              <a:rPr lang="en-US" altLang="en-US" sz="2200" b="1" dirty="0">
                <a:solidFill>
                  <a:srgbClr val="000000"/>
                </a:solidFill>
                <a:latin typeface="Arial" pitchFamily="34" charset="0"/>
              </a:rPr>
              <a:t>Support buildings and streets</a:t>
            </a:r>
            <a:endParaRPr lang="en-US" altLang="en-US" sz="2200" dirty="0">
              <a:solidFill>
                <a:srgbClr val="000000"/>
              </a:solidFill>
              <a:latin typeface="Arial" pitchFamily="34" charset="0"/>
            </a:endParaRPr>
          </a:p>
        </p:txBody>
      </p:sp>
      <p:graphicFrame>
        <p:nvGraphicFramePr>
          <p:cNvPr id="4106" name="Object 11"/>
          <p:cNvGraphicFramePr>
            <a:graphicFrameLocks noChangeAspect="1"/>
          </p:cNvGraphicFramePr>
          <p:nvPr/>
        </p:nvGraphicFramePr>
        <p:xfrm>
          <a:off x="7954963" y="4276725"/>
          <a:ext cx="868362" cy="1233488"/>
        </p:xfrm>
        <a:graphic>
          <a:graphicData uri="http://schemas.openxmlformats.org/presentationml/2006/ole">
            <mc:AlternateContent xmlns:mc="http://schemas.openxmlformats.org/markup-compatibility/2006">
              <mc:Choice xmlns:v="urn:schemas-microsoft-com:vml" Requires="v">
                <p:oleObj name="Clip" r:id="rId5" imgW="758038" imgH="1076249" progId="MS_ClipArt_Gallery.2">
                  <p:embed/>
                </p:oleObj>
              </mc:Choice>
              <mc:Fallback>
                <p:oleObj name="Clip" r:id="rId5" imgW="758038" imgH="1076249"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4963" y="4276725"/>
                        <a:ext cx="868362" cy="1233488"/>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107" name="Picture 12"/>
          <p:cNvPicPr>
            <a:picLocks noChangeAspect="1" noChangeArrowheads="1"/>
          </p:cNvPicPr>
          <p:nvPr/>
        </p:nvPicPr>
        <p:blipFill>
          <a:blip r:embed="rId7">
            <a:extLst>
              <a:ext uri="{28A0092B-C50C-407E-A947-70E740481C1C}">
                <a14:useLocalDpi xmlns:a14="http://schemas.microsoft.com/office/drawing/2010/main" val="0"/>
              </a:ext>
            </a:extLst>
          </a:blip>
          <a:srcRect l="58594" t="55618" r="21875" b="25281"/>
          <a:stretch>
            <a:fillRect/>
          </a:stretch>
        </p:blipFill>
        <p:spPr bwMode="auto">
          <a:xfrm>
            <a:off x="4019550" y="5240338"/>
            <a:ext cx="2341563" cy="1447800"/>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grpSp>
        <p:nvGrpSpPr>
          <p:cNvPr id="4108" name="Group 13"/>
          <p:cNvGrpSpPr>
            <a:grpSpLocks/>
          </p:cNvGrpSpPr>
          <p:nvPr/>
        </p:nvGrpSpPr>
        <p:grpSpPr bwMode="auto">
          <a:xfrm>
            <a:off x="6564313" y="1201738"/>
            <a:ext cx="2281237" cy="1792287"/>
            <a:chOff x="17178" y="3840"/>
            <a:chExt cx="1046" cy="822"/>
          </a:xfrm>
        </p:grpSpPr>
        <p:sp>
          <p:nvSpPr>
            <p:cNvPr id="4109" name="AutoShape 14"/>
            <p:cNvSpPr>
              <a:spLocks noChangeArrowheads="1"/>
            </p:cNvSpPr>
            <p:nvPr/>
          </p:nvSpPr>
          <p:spPr bwMode="auto">
            <a:xfrm>
              <a:off x="17698" y="4319"/>
              <a:ext cx="122" cy="70"/>
            </a:xfrm>
            <a:prstGeom prst="rightArrow">
              <a:avLst>
                <a:gd name="adj1" fmla="val 50000"/>
                <a:gd name="adj2" fmla="val 78275"/>
              </a:avLst>
            </a:prstGeom>
            <a:solidFill>
              <a:schemeClr val="tx2"/>
            </a:solidFill>
            <a:ln w="19050">
              <a:solidFill>
                <a:schemeClr val="tx1"/>
              </a:solidFill>
              <a:miter lim="800000"/>
              <a:headEnd/>
              <a:tailEnd/>
            </a:ln>
          </p:spPr>
          <p:txBody>
            <a:bodyPr wrap="none" lIns="90371" tIns="44396" rIns="90371" bIns="44396">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700">
                  <a:solidFill>
                    <a:schemeClr val="tx1"/>
                  </a:solidFill>
                  <a:latin typeface="Times New Roman" pitchFamily="18" charset="0"/>
                </a:defRPr>
              </a:lvl2pPr>
              <a:lvl3pPr marL="1143000" indent="-228600">
                <a:spcBef>
                  <a:spcPct val="20000"/>
                </a:spcBef>
                <a:buChar char="•"/>
                <a:defRPr sz="2300">
                  <a:solidFill>
                    <a:schemeClr val="tx1"/>
                  </a:solidFill>
                  <a:latin typeface="Times New Roman" pitchFamily="18" charset="0"/>
                </a:defRPr>
              </a:lvl3pPr>
              <a:lvl4pPr marL="1600200" indent="-228600">
                <a:spcBef>
                  <a:spcPct val="20000"/>
                </a:spcBef>
                <a:buChar char="–"/>
                <a:defRPr sz="2100">
                  <a:solidFill>
                    <a:schemeClr val="tx1"/>
                  </a:solidFill>
                  <a:latin typeface="Times New Roman" pitchFamily="18" charset="0"/>
                </a:defRPr>
              </a:lvl4pPr>
              <a:lvl5pPr marL="2057400" indent="-228600">
                <a:spcBef>
                  <a:spcPct val="20000"/>
                </a:spcBef>
                <a:buChar char="»"/>
                <a:defRPr sz="2100">
                  <a:solidFill>
                    <a:schemeClr val="tx1"/>
                  </a:solidFill>
                  <a:latin typeface="Times New Roman" pitchFamily="18" charset="0"/>
                </a:defRPr>
              </a:lvl5pPr>
              <a:lvl6pPr marL="2514600" indent="-228600" eaLnBrk="0" fontAlgn="base" hangingPunct="0">
                <a:spcBef>
                  <a:spcPct val="20000"/>
                </a:spcBef>
                <a:spcAft>
                  <a:spcPct val="0"/>
                </a:spcAft>
                <a:buChar char="»"/>
                <a:defRPr sz="2100">
                  <a:solidFill>
                    <a:schemeClr val="tx1"/>
                  </a:solidFill>
                  <a:latin typeface="Times New Roman" pitchFamily="18" charset="0"/>
                </a:defRPr>
              </a:lvl6pPr>
              <a:lvl7pPr marL="2971800" indent="-228600" eaLnBrk="0" fontAlgn="base" hangingPunct="0">
                <a:spcBef>
                  <a:spcPct val="20000"/>
                </a:spcBef>
                <a:spcAft>
                  <a:spcPct val="0"/>
                </a:spcAft>
                <a:buChar char="»"/>
                <a:defRPr sz="2100">
                  <a:solidFill>
                    <a:schemeClr val="tx1"/>
                  </a:solidFill>
                  <a:latin typeface="Times New Roman" pitchFamily="18" charset="0"/>
                </a:defRPr>
              </a:lvl7pPr>
              <a:lvl8pPr marL="3429000" indent="-228600" eaLnBrk="0" fontAlgn="base" hangingPunct="0">
                <a:spcBef>
                  <a:spcPct val="20000"/>
                </a:spcBef>
                <a:spcAft>
                  <a:spcPct val="0"/>
                </a:spcAft>
                <a:buChar char="»"/>
                <a:defRPr sz="2100">
                  <a:solidFill>
                    <a:schemeClr val="tx1"/>
                  </a:solidFill>
                  <a:latin typeface="Times New Roman" pitchFamily="18" charset="0"/>
                </a:defRPr>
              </a:lvl8pPr>
              <a:lvl9pPr marL="3886200" indent="-228600" eaLnBrk="0" fontAlgn="base" hangingPunct="0">
                <a:spcBef>
                  <a:spcPct val="20000"/>
                </a:spcBef>
                <a:spcAft>
                  <a:spcPct val="0"/>
                </a:spcAft>
                <a:buChar char="»"/>
                <a:defRPr sz="2100">
                  <a:solidFill>
                    <a:schemeClr val="tx1"/>
                  </a:solidFill>
                  <a:latin typeface="Times New Roman" pitchFamily="18" charset="0"/>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4110" name="Line 15"/>
            <p:cNvSpPr>
              <a:spLocks noChangeShapeType="1"/>
            </p:cNvSpPr>
            <p:nvPr/>
          </p:nvSpPr>
          <p:spPr bwMode="auto">
            <a:xfrm>
              <a:off x="17352" y="3943"/>
              <a:ext cx="39" cy="9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lIns="90371" tIns="44396" rIns="90371" bIns="44396">
              <a:spAutoFit/>
            </a:bodyPr>
            <a:lstStyle/>
            <a:p>
              <a:pPr eaLnBrk="0" fontAlgn="base" hangingPunct="0">
                <a:spcBef>
                  <a:spcPct val="0"/>
                </a:spcBef>
                <a:spcAft>
                  <a:spcPct val="0"/>
                </a:spcAft>
              </a:pPr>
              <a:endParaRPr lang="en-US" sz="2400">
                <a:solidFill>
                  <a:srgbClr val="000000"/>
                </a:solidFill>
              </a:endParaRPr>
            </a:p>
          </p:txBody>
        </p:sp>
        <p:sp>
          <p:nvSpPr>
            <p:cNvPr id="4111" name="Line 16"/>
            <p:cNvSpPr>
              <a:spLocks noChangeShapeType="1"/>
            </p:cNvSpPr>
            <p:nvPr/>
          </p:nvSpPr>
          <p:spPr bwMode="auto">
            <a:xfrm>
              <a:off x="17324" y="3972"/>
              <a:ext cx="26" cy="69"/>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lIns="90371" tIns="44396" rIns="90371" bIns="44396">
              <a:spAutoFit/>
            </a:bodyPr>
            <a:lstStyle/>
            <a:p>
              <a:pPr eaLnBrk="0" fontAlgn="base" hangingPunct="0">
                <a:spcBef>
                  <a:spcPct val="0"/>
                </a:spcBef>
                <a:spcAft>
                  <a:spcPct val="0"/>
                </a:spcAft>
              </a:pPr>
              <a:endParaRPr lang="en-US" sz="2400">
                <a:solidFill>
                  <a:srgbClr val="000000"/>
                </a:solidFill>
              </a:endParaRPr>
            </a:p>
          </p:txBody>
        </p:sp>
        <p:sp>
          <p:nvSpPr>
            <p:cNvPr id="4112" name="Line 17"/>
            <p:cNvSpPr>
              <a:spLocks noChangeShapeType="1"/>
            </p:cNvSpPr>
            <p:nvPr/>
          </p:nvSpPr>
          <p:spPr bwMode="auto">
            <a:xfrm>
              <a:off x="17338" y="4145"/>
              <a:ext cx="25" cy="7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lIns="90371" tIns="44396" rIns="90371" bIns="44396">
              <a:spAutoFit/>
            </a:bodyPr>
            <a:lstStyle/>
            <a:p>
              <a:pPr eaLnBrk="0" fontAlgn="base" hangingPunct="0">
                <a:spcBef>
                  <a:spcPct val="0"/>
                </a:spcBef>
                <a:spcAft>
                  <a:spcPct val="0"/>
                </a:spcAft>
              </a:pPr>
              <a:endParaRPr lang="en-US" sz="2400">
                <a:solidFill>
                  <a:srgbClr val="000000"/>
                </a:solidFill>
              </a:endParaRPr>
            </a:p>
          </p:txBody>
        </p:sp>
        <p:sp>
          <p:nvSpPr>
            <p:cNvPr id="4113" name="Line 18"/>
            <p:cNvSpPr>
              <a:spLocks noChangeShapeType="1"/>
            </p:cNvSpPr>
            <p:nvPr/>
          </p:nvSpPr>
          <p:spPr bwMode="auto">
            <a:xfrm>
              <a:off x="17421" y="4232"/>
              <a:ext cx="12" cy="4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lIns="90371" tIns="44396" rIns="90371" bIns="44396">
              <a:spAutoFit/>
            </a:bodyPr>
            <a:lstStyle/>
            <a:p>
              <a:pPr eaLnBrk="0" fontAlgn="base" hangingPunct="0">
                <a:spcBef>
                  <a:spcPct val="0"/>
                </a:spcBef>
                <a:spcAft>
                  <a:spcPct val="0"/>
                </a:spcAft>
              </a:pPr>
              <a:endParaRPr lang="en-US" sz="2400">
                <a:solidFill>
                  <a:srgbClr val="000000"/>
                </a:solidFill>
              </a:endParaRPr>
            </a:p>
          </p:txBody>
        </p:sp>
        <p:sp>
          <p:nvSpPr>
            <p:cNvPr id="4114" name="Line 19"/>
            <p:cNvSpPr>
              <a:spLocks noChangeShapeType="1"/>
            </p:cNvSpPr>
            <p:nvPr/>
          </p:nvSpPr>
          <p:spPr bwMode="auto">
            <a:xfrm>
              <a:off x="17435" y="4131"/>
              <a:ext cx="12" cy="5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lIns="90371" tIns="44396" rIns="90371" bIns="44396">
              <a:spAutoFit/>
            </a:bodyPr>
            <a:lstStyle/>
            <a:p>
              <a:pPr eaLnBrk="0" fontAlgn="base" hangingPunct="0">
                <a:spcBef>
                  <a:spcPct val="0"/>
                </a:spcBef>
                <a:spcAft>
                  <a:spcPct val="0"/>
                </a:spcAft>
              </a:pPr>
              <a:endParaRPr lang="en-US" sz="2400">
                <a:solidFill>
                  <a:srgbClr val="000000"/>
                </a:solidFill>
              </a:endParaRPr>
            </a:p>
          </p:txBody>
        </p:sp>
        <p:sp>
          <p:nvSpPr>
            <p:cNvPr id="4115" name="Rectangle 20"/>
            <p:cNvSpPr>
              <a:spLocks noChangeArrowheads="1"/>
            </p:cNvSpPr>
            <p:nvPr/>
          </p:nvSpPr>
          <p:spPr bwMode="auto">
            <a:xfrm>
              <a:off x="17557" y="3940"/>
              <a:ext cx="23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371" tIns="44396" rIns="90371" bIns="44396">
              <a:spAutoFit/>
            </a:bodyPr>
            <a:lstStyle>
              <a:lvl1pPr defTabSz="896938">
                <a:spcBef>
                  <a:spcPct val="20000"/>
                </a:spcBef>
                <a:buChar char="•"/>
                <a:defRPr sz="3200">
                  <a:solidFill>
                    <a:schemeClr val="tx1"/>
                  </a:solidFill>
                  <a:latin typeface="Times New Roman" pitchFamily="18" charset="0"/>
                </a:defRPr>
              </a:lvl1pPr>
              <a:lvl2pPr marL="742950" indent="-285750" defTabSz="896938">
                <a:spcBef>
                  <a:spcPct val="20000"/>
                </a:spcBef>
                <a:buChar char="–"/>
                <a:defRPr sz="2700">
                  <a:solidFill>
                    <a:schemeClr val="tx1"/>
                  </a:solidFill>
                  <a:latin typeface="Times New Roman" pitchFamily="18" charset="0"/>
                </a:defRPr>
              </a:lvl2pPr>
              <a:lvl3pPr marL="1143000" indent="-228600" defTabSz="896938">
                <a:spcBef>
                  <a:spcPct val="20000"/>
                </a:spcBef>
                <a:buChar char="•"/>
                <a:defRPr sz="2300">
                  <a:solidFill>
                    <a:schemeClr val="tx1"/>
                  </a:solidFill>
                  <a:latin typeface="Times New Roman" pitchFamily="18" charset="0"/>
                </a:defRPr>
              </a:lvl3pPr>
              <a:lvl4pPr marL="1600200" indent="-228600" defTabSz="896938">
                <a:spcBef>
                  <a:spcPct val="20000"/>
                </a:spcBef>
                <a:buChar char="–"/>
                <a:defRPr sz="2100">
                  <a:solidFill>
                    <a:schemeClr val="tx1"/>
                  </a:solidFill>
                  <a:latin typeface="Times New Roman" pitchFamily="18" charset="0"/>
                </a:defRPr>
              </a:lvl4pPr>
              <a:lvl5pPr marL="2057400" indent="-228600" defTabSz="896938">
                <a:spcBef>
                  <a:spcPct val="20000"/>
                </a:spcBef>
                <a:buChar char="»"/>
                <a:defRPr sz="2100">
                  <a:solidFill>
                    <a:schemeClr val="tx1"/>
                  </a:solidFill>
                  <a:latin typeface="Times New Roman" pitchFamily="18" charset="0"/>
                </a:defRPr>
              </a:lvl5pPr>
              <a:lvl6pPr marL="2514600" indent="-228600" defTabSz="896938" eaLnBrk="0" fontAlgn="base" hangingPunct="0">
                <a:spcBef>
                  <a:spcPct val="20000"/>
                </a:spcBef>
                <a:spcAft>
                  <a:spcPct val="0"/>
                </a:spcAft>
                <a:buChar char="»"/>
                <a:defRPr sz="2100">
                  <a:solidFill>
                    <a:schemeClr val="tx1"/>
                  </a:solidFill>
                  <a:latin typeface="Times New Roman" pitchFamily="18" charset="0"/>
                </a:defRPr>
              </a:lvl6pPr>
              <a:lvl7pPr marL="2971800" indent="-228600" defTabSz="896938" eaLnBrk="0" fontAlgn="base" hangingPunct="0">
                <a:spcBef>
                  <a:spcPct val="20000"/>
                </a:spcBef>
                <a:spcAft>
                  <a:spcPct val="0"/>
                </a:spcAft>
                <a:buChar char="»"/>
                <a:defRPr sz="2100">
                  <a:solidFill>
                    <a:schemeClr val="tx1"/>
                  </a:solidFill>
                  <a:latin typeface="Times New Roman" pitchFamily="18" charset="0"/>
                </a:defRPr>
              </a:lvl7pPr>
              <a:lvl8pPr marL="3429000" indent="-228600" defTabSz="896938" eaLnBrk="0" fontAlgn="base" hangingPunct="0">
                <a:spcBef>
                  <a:spcPct val="20000"/>
                </a:spcBef>
                <a:spcAft>
                  <a:spcPct val="0"/>
                </a:spcAft>
                <a:buChar char="»"/>
                <a:defRPr sz="2100">
                  <a:solidFill>
                    <a:schemeClr val="tx1"/>
                  </a:solidFill>
                  <a:latin typeface="Times New Roman" pitchFamily="18" charset="0"/>
                </a:defRPr>
              </a:lvl8pPr>
              <a:lvl9pPr marL="3886200" indent="-228600" defTabSz="896938" eaLnBrk="0" fontAlgn="base" hangingPunct="0">
                <a:spcBef>
                  <a:spcPct val="20000"/>
                </a:spcBef>
                <a:spcAft>
                  <a:spcPct val="0"/>
                </a:spcAft>
                <a:buChar char="»"/>
                <a:defRPr sz="2100">
                  <a:solidFill>
                    <a:schemeClr val="tx1"/>
                  </a:solidFill>
                  <a:latin typeface="Times New Roman" pitchFamily="18" charset="0"/>
                </a:defRPr>
              </a:lvl9pPr>
            </a:lstStyle>
            <a:p>
              <a:pPr eaLnBrk="0" fontAlgn="base" hangingPunct="0">
                <a:spcBef>
                  <a:spcPct val="0"/>
                </a:spcBef>
                <a:spcAft>
                  <a:spcPct val="0"/>
                </a:spcAft>
                <a:buFontTx/>
                <a:buNone/>
              </a:pPr>
              <a:r>
                <a:rPr lang="en-US" altLang="en-US" sz="2100">
                  <a:solidFill>
                    <a:srgbClr val="000000"/>
                  </a:solidFill>
                  <a:latin typeface="Arial Narrow" pitchFamily="34" charset="0"/>
                </a:rPr>
                <a:t>Rain</a:t>
              </a:r>
            </a:p>
          </p:txBody>
        </p:sp>
        <p:sp>
          <p:nvSpPr>
            <p:cNvPr id="4116" name="Line 21"/>
            <p:cNvSpPr>
              <a:spLocks noChangeShapeType="1"/>
            </p:cNvSpPr>
            <p:nvPr/>
          </p:nvSpPr>
          <p:spPr bwMode="auto">
            <a:xfrm>
              <a:off x="17491" y="4044"/>
              <a:ext cx="25" cy="84"/>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lIns="90371" tIns="44396" rIns="90371" bIns="44396">
              <a:spAutoFit/>
            </a:bodyPr>
            <a:lstStyle/>
            <a:p>
              <a:pPr eaLnBrk="0" fontAlgn="base" hangingPunct="0">
                <a:spcBef>
                  <a:spcPct val="0"/>
                </a:spcBef>
                <a:spcAft>
                  <a:spcPct val="0"/>
                </a:spcAft>
              </a:pPr>
              <a:endParaRPr lang="en-US" sz="2400">
                <a:solidFill>
                  <a:srgbClr val="000000"/>
                </a:solidFill>
              </a:endParaRPr>
            </a:p>
          </p:txBody>
        </p:sp>
        <p:sp>
          <p:nvSpPr>
            <p:cNvPr id="4117" name="Line 22"/>
            <p:cNvSpPr>
              <a:spLocks noChangeShapeType="1"/>
            </p:cNvSpPr>
            <p:nvPr/>
          </p:nvSpPr>
          <p:spPr bwMode="auto">
            <a:xfrm>
              <a:off x="17421" y="3957"/>
              <a:ext cx="26" cy="5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lIns="90371" tIns="44396" rIns="90371" bIns="44396">
              <a:spAutoFit/>
            </a:bodyPr>
            <a:lstStyle/>
            <a:p>
              <a:pPr eaLnBrk="0" fontAlgn="base" hangingPunct="0">
                <a:spcBef>
                  <a:spcPct val="0"/>
                </a:spcBef>
                <a:spcAft>
                  <a:spcPct val="0"/>
                </a:spcAft>
              </a:pPr>
              <a:endParaRPr lang="en-US" sz="2400">
                <a:solidFill>
                  <a:srgbClr val="000000"/>
                </a:solidFill>
              </a:endParaRPr>
            </a:p>
          </p:txBody>
        </p:sp>
        <p:sp>
          <p:nvSpPr>
            <p:cNvPr id="4118" name="Line 23"/>
            <p:cNvSpPr>
              <a:spLocks noChangeShapeType="1"/>
            </p:cNvSpPr>
            <p:nvPr/>
          </p:nvSpPr>
          <p:spPr bwMode="auto">
            <a:xfrm>
              <a:off x="17338" y="3870"/>
              <a:ext cx="25" cy="7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lIns="90371" tIns="44396" rIns="90371" bIns="44396">
              <a:spAutoFit/>
            </a:bodyPr>
            <a:lstStyle/>
            <a:p>
              <a:pPr eaLnBrk="0" fontAlgn="base" hangingPunct="0">
                <a:spcBef>
                  <a:spcPct val="0"/>
                </a:spcBef>
                <a:spcAft>
                  <a:spcPct val="0"/>
                </a:spcAft>
              </a:pPr>
              <a:endParaRPr lang="en-US" sz="2400">
                <a:solidFill>
                  <a:srgbClr val="000000"/>
                </a:solidFill>
              </a:endParaRPr>
            </a:p>
          </p:txBody>
        </p:sp>
        <p:sp>
          <p:nvSpPr>
            <p:cNvPr id="4119" name="Line 24"/>
            <p:cNvSpPr>
              <a:spLocks noChangeShapeType="1"/>
            </p:cNvSpPr>
            <p:nvPr/>
          </p:nvSpPr>
          <p:spPr bwMode="auto">
            <a:xfrm>
              <a:off x="17310" y="3870"/>
              <a:ext cx="26" cy="5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lIns="90371" tIns="44396" rIns="90371" bIns="44396">
              <a:spAutoFit/>
            </a:bodyPr>
            <a:lstStyle/>
            <a:p>
              <a:pPr eaLnBrk="0" fontAlgn="base" hangingPunct="0">
                <a:spcBef>
                  <a:spcPct val="0"/>
                </a:spcBef>
                <a:spcAft>
                  <a:spcPct val="0"/>
                </a:spcAft>
              </a:pPr>
              <a:endParaRPr lang="en-US" sz="2400">
                <a:solidFill>
                  <a:srgbClr val="000000"/>
                </a:solidFill>
              </a:endParaRPr>
            </a:p>
          </p:txBody>
        </p:sp>
        <p:sp>
          <p:nvSpPr>
            <p:cNvPr id="4120" name="Line 25"/>
            <p:cNvSpPr>
              <a:spLocks noChangeShapeType="1"/>
            </p:cNvSpPr>
            <p:nvPr/>
          </p:nvSpPr>
          <p:spPr bwMode="auto">
            <a:xfrm>
              <a:off x="17283" y="3943"/>
              <a:ext cx="39" cy="84"/>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lIns="90371" tIns="44396" rIns="90371" bIns="44396">
              <a:spAutoFit/>
            </a:bodyPr>
            <a:lstStyle/>
            <a:p>
              <a:pPr eaLnBrk="0" fontAlgn="base" hangingPunct="0">
                <a:spcBef>
                  <a:spcPct val="0"/>
                </a:spcBef>
                <a:spcAft>
                  <a:spcPct val="0"/>
                </a:spcAft>
              </a:pPr>
              <a:endParaRPr lang="en-US" sz="2400">
                <a:solidFill>
                  <a:srgbClr val="000000"/>
                </a:solidFill>
              </a:endParaRPr>
            </a:p>
          </p:txBody>
        </p:sp>
        <p:sp>
          <p:nvSpPr>
            <p:cNvPr id="4121" name="Line 26"/>
            <p:cNvSpPr>
              <a:spLocks noChangeShapeType="1"/>
            </p:cNvSpPr>
            <p:nvPr/>
          </p:nvSpPr>
          <p:spPr bwMode="auto">
            <a:xfrm>
              <a:off x="17491" y="4131"/>
              <a:ext cx="39" cy="8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lIns="90371" tIns="44396" rIns="90371" bIns="44396">
              <a:spAutoFit/>
            </a:bodyPr>
            <a:lstStyle/>
            <a:p>
              <a:pPr eaLnBrk="0" fontAlgn="base" hangingPunct="0">
                <a:spcBef>
                  <a:spcPct val="0"/>
                </a:spcBef>
                <a:spcAft>
                  <a:spcPct val="0"/>
                </a:spcAft>
              </a:pPr>
              <a:endParaRPr lang="en-US" sz="2400">
                <a:solidFill>
                  <a:srgbClr val="000000"/>
                </a:solidFill>
              </a:endParaRPr>
            </a:p>
          </p:txBody>
        </p:sp>
        <p:sp>
          <p:nvSpPr>
            <p:cNvPr id="4122" name="Line 27"/>
            <p:cNvSpPr>
              <a:spLocks noChangeShapeType="1"/>
            </p:cNvSpPr>
            <p:nvPr/>
          </p:nvSpPr>
          <p:spPr bwMode="auto">
            <a:xfrm>
              <a:off x="17463" y="4174"/>
              <a:ext cx="39" cy="8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lIns="90371" tIns="44396" rIns="90371" bIns="44396">
              <a:spAutoFit/>
            </a:bodyPr>
            <a:lstStyle/>
            <a:p>
              <a:pPr eaLnBrk="0" fontAlgn="base" hangingPunct="0">
                <a:spcBef>
                  <a:spcPct val="0"/>
                </a:spcBef>
                <a:spcAft>
                  <a:spcPct val="0"/>
                </a:spcAft>
              </a:pPr>
              <a:endParaRPr lang="en-US" sz="2400">
                <a:solidFill>
                  <a:srgbClr val="000000"/>
                </a:solidFill>
              </a:endParaRPr>
            </a:p>
          </p:txBody>
        </p:sp>
        <p:sp>
          <p:nvSpPr>
            <p:cNvPr id="4123" name="Line 28"/>
            <p:cNvSpPr>
              <a:spLocks noChangeShapeType="1"/>
            </p:cNvSpPr>
            <p:nvPr/>
          </p:nvSpPr>
          <p:spPr bwMode="auto">
            <a:xfrm>
              <a:off x="17393" y="4145"/>
              <a:ext cx="12" cy="4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lIns="90371" tIns="44396" rIns="90371" bIns="44396">
              <a:spAutoFit/>
            </a:bodyPr>
            <a:lstStyle/>
            <a:p>
              <a:pPr eaLnBrk="0" fontAlgn="base" hangingPunct="0">
                <a:spcBef>
                  <a:spcPct val="0"/>
                </a:spcBef>
                <a:spcAft>
                  <a:spcPct val="0"/>
                </a:spcAft>
              </a:pPr>
              <a:endParaRPr lang="en-US" sz="2400">
                <a:solidFill>
                  <a:srgbClr val="000000"/>
                </a:solidFill>
              </a:endParaRPr>
            </a:p>
          </p:txBody>
        </p:sp>
        <p:sp>
          <p:nvSpPr>
            <p:cNvPr id="4124" name="Line 29"/>
            <p:cNvSpPr>
              <a:spLocks noChangeShapeType="1"/>
            </p:cNvSpPr>
            <p:nvPr/>
          </p:nvSpPr>
          <p:spPr bwMode="auto">
            <a:xfrm>
              <a:off x="17449" y="4203"/>
              <a:ext cx="25" cy="5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lIns="90371" tIns="44396" rIns="90371" bIns="44396">
              <a:spAutoFit/>
            </a:bodyPr>
            <a:lstStyle/>
            <a:p>
              <a:pPr eaLnBrk="0" fontAlgn="base" hangingPunct="0">
                <a:spcBef>
                  <a:spcPct val="0"/>
                </a:spcBef>
                <a:spcAft>
                  <a:spcPct val="0"/>
                </a:spcAft>
              </a:pPr>
              <a:endParaRPr lang="en-US" sz="2400">
                <a:solidFill>
                  <a:srgbClr val="000000"/>
                </a:solidFill>
              </a:endParaRPr>
            </a:p>
          </p:txBody>
        </p:sp>
        <p:sp>
          <p:nvSpPr>
            <p:cNvPr id="4125" name="Line 30"/>
            <p:cNvSpPr>
              <a:spLocks noChangeShapeType="1"/>
            </p:cNvSpPr>
            <p:nvPr/>
          </p:nvSpPr>
          <p:spPr bwMode="auto">
            <a:xfrm>
              <a:off x="17435" y="3870"/>
              <a:ext cx="53" cy="142"/>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lIns="90371" tIns="44396" rIns="90371" bIns="44396">
              <a:spAutoFit/>
            </a:bodyPr>
            <a:lstStyle/>
            <a:p>
              <a:pPr eaLnBrk="0" fontAlgn="base" hangingPunct="0">
                <a:spcBef>
                  <a:spcPct val="0"/>
                </a:spcBef>
                <a:spcAft>
                  <a:spcPct val="0"/>
                </a:spcAft>
              </a:pPr>
              <a:endParaRPr lang="en-US" sz="2400">
                <a:solidFill>
                  <a:srgbClr val="000000"/>
                </a:solidFill>
              </a:endParaRPr>
            </a:p>
          </p:txBody>
        </p:sp>
        <p:sp>
          <p:nvSpPr>
            <p:cNvPr id="4126" name="Line 31"/>
            <p:cNvSpPr>
              <a:spLocks noChangeShapeType="1"/>
            </p:cNvSpPr>
            <p:nvPr/>
          </p:nvSpPr>
          <p:spPr bwMode="auto">
            <a:xfrm>
              <a:off x="17255" y="3986"/>
              <a:ext cx="39" cy="113"/>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lIns="90371" tIns="44396" rIns="90371" bIns="44396">
              <a:spAutoFit/>
            </a:bodyPr>
            <a:lstStyle/>
            <a:p>
              <a:pPr eaLnBrk="0" fontAlgn="base" hangingPunct="0">
                <a:spcBef>
                  <a:spcPct val="0"/>
                </a:spcBef>
                <a:spcAft>
                  <a:spcPct val="0"/>
                </a:spcAft>
              </a:pPr>
              <a:endParaRPr lang="en-US" sz="2400">
                <a:solidFill>
                  <a:srgbClr val="000000"/>
                </a:solidFill>
              </a:endParaRPr>
            </a:p>
          </p:txBody>
        </p:sp>
        <p:sp>
          <p:nvSpPr>
            <p:cNvPr id="4127" name="Line 32"/>
            <p:cNvSpPr>
              <a:spLocks noChangeShapeType="1"/>
            </p:cNvSpPr>
            <p:nvPr/>
          </p:nvSpPr>
          <p:spPr bwMode="auto">
            <a:xfrm>
              <a:off x="17560" y="4189"/>
              <a:ext cx="39" cy="99"/>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lIns="90371" tIns="44396" rIns="90371" bIns="44396">
              <a:spAutoFit/>
            </a:bodyPr>
            <a:lstStyle/>
            <a:p>
              <a:pPr eaLnBrk="0" fontAlgn="base" hangingPunct="0">
                <a:spcBef>
                  <a:spcPct val="0"/>
                </a:spcBef>
                <a:spcAft>
                  <a:spcPct val="0"/>
                </a:spcAft>
              </a:pPr>
              <a:endParaRPr lang="en-US" sz="2400">
                <a:solidFill>
                  <a:srgbClr val="000000"/>
                </a:solidFill>
              </a:endParaRPr>
            </a:p>
          </p:txBody>
        </p:sp>
        <p:sp>
          <p:nvSpPr>
            <p:cNvPr id="4128" name="Line 33"/>
            <p:cNvSpPr>
              <a:spLocks noChangeShapeType="1"/>
            </p:cNvSpPr>
            <p:nvPr/>
          </p:nvSpPr>
          <p:spPr bwMode="auto">
            <a:xfrm>
              <a:off x="17532" y="4276"/>
              <a:ext cx="25" cy="7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lIns="90371" tIns="44396" rIns="90371" bIns="44396">
              <a:spAutoFit/>
            </a:bodyPr>
            <a:lstStyle/>
            <a:p>
              <a:pPr eaLnBrk="0" fontAlgn="base" hangingPunct="0">
                <a:spcBef>
                  <a:spcPct val="0"/>
                </a:spcBef>
                <a:spcAft>
                  <a:spcPct val="0"/>
                </a:spcAft>
              </a:pPr>
              <a:endParaRPr lang="en-US" sz="2400">
                <a:solidFill>
                  <a:srgbClr val="000000"/>
                </a:solidFill>
              </a:endParaRPr>
            </a:p>
          </p:txBody>
        </p:sp>
        <p:sp>
          <p:nvSpPr>
            <p:cNvPr id="4129" name="Rectangle 34"/>
            <p:cNvSpPr>
              <a:spLocks noChangeArrowheads="1"/>
            </p:cNvSpPr>
            <p:nvPr/>
          </p:nvSpPr>
          <p:spPr bwMode="auto">
            <a:xfrm>
              <a:off x="17866" y="4276"/>
              <a:ext cx="32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371" tIns="44396" rIns="90371" bIns="44396">
              <a:spAutoFit/>
            </a:bodyPr>
            <a:lstStyle>
              <a:lvl1pPr defTabSz="896938">
                <a:spcBef>
                  <a:spcPct val="20000"/>
                </a:spcBef>
                <a:buChar char="•"/>
                <a:defRPr sz="3200">
                  <a:solidFill>
                    <a:schemeClr val="tx1"/>
                  </a:solidFill>
                  <a:latin typeface="Times New Roman" pitchFamily="18" charset="0"/>
                </a:defRPr>
              </a:lvl1pPr>
              <a:lvl2pPr marL="742950" indent="-285750" defTabSz="896938">
                <a:spcBef>
                  <a:spcPct val="20000"/>
                </a:spcBef>
                <a:buChar char="–"/>
                <a:defRPr sz="2700">
                  <a:solidFill>
                    <a:schemeClr val="tx1"/>
                  </a:solidFill>
                  <a:latin typeface="Times New Roman" pitchFamily="18" charset="0"/>
                </a:defRPr>
              </a:lvl2pPr>
              <a:lvl3pPr marL="1143000" indent="-228600" defTabSz="896938">
                <a:spcBef>
                  <a:spcPct val="20000"/>
                </a:spcBef>
                <a:buChar char="•"/>
                <a:defRPr sz="2300">
                  <a:solidFill>
                    <a:schemeClr val="tx1"/>
                  </a:solidFill>
                  <a:latin typeface="Times New Roman" pitchFamily="18" charset="0"/>
                </a:defRPr>
              </a:lvl3pPr>
              <a:lvl4pPr marL="1600200" indent="-228600" defTabSz="896938">
                <a:spcBef>
                  <a:spcPct val="20000"/>
                </a:spcBef>
                <a:buChar char="–"/>
                <a:defRPr sz="2100">
                  <a:solidFill>
                    <a:schemeClr val="tx1"/>
                  </a:solidFill>
                  <a:latin typeface="Times New Roman" pitchFamily="18" charset="0"/>
                </a:defRPr>
              </a:lvl4pPr>
              <a:lvl5pPr marL="2057400" indent="-228600" defTabSz="896938">
                <a:spcBef>
                  <a:spcPct val="20000"/>
                </a:spcBef>
                <a:buChar char="»"/>
                <a:defRPr sz="2100">
                  <a:solidFill>
                    <a:schemeClr val="tx1"/>
                  </a:solidFill>
                  <a:latin typeface="Times New Roman" pitchFamily="18" charset="0"/>
                </a:defRPr>
              </a:lvl5pPr>
              <a:lvl6pPr marL="2514600" indent="-228600" defTabSz="896938" eaLnBrk="0" fontAlgn="base" hangingPunct="0">
                <a:spcBef>
                  <a:spcPct val="20000"/>
                </a:spcBef>
                <a:spcAft>
                  <a:spcPct val="0"/>
                </a:spcAft>
                <a:buChar char="»"/>
                <a:defRPr sz="2100">
                  <a:solidFill>
                    <a:schemeClr val="tx1"/>
                  </a:solidFill>
                  <a:latin typeface="Times New Roman" pitchFamily="18" charset="0"/>
                </a:defRPr>
              </a:lvl6pPr>
              <a:lvl7pPr marL="2971800" indent="-228600" defTabSz="896938" eaLnBrk="0" fontAlgn="base" hangingPunct="0">
                <a:spcBef>
                  <a:spcPct val="20000"/>
                </a:spcBef>
                <a:spcAft>
                  <a:spcPct val="0"/>
                </a:spcAft>
                <a:buChar char="»"/>
                <a:defRPr sz="2100">
                  <a:solidFill>
                    <a:schemeClr val="tx1"/>
                  </a:solidFill>
                  <a:latin typeface="Times New Roman" pitchFamily="18" charset="0"/>
                </a:defRPr>
              </a:lvl7pPr>
              <a:lvl8pPr marL="3429000" indent="-228600" defTabSz="896938" eaLnBrk="0" fontAlgn="base" hangingPunct="0">
                <a:spcBef>
                  <a:spcPct val="20000"/>
                </a:spcBef>
                <a:spcAft>
                  <a:spcPct val="0"/>
                </a:spcAft>
                <a:buChar char="»"/>
                <a:defRPr sz="2100">
                  <a:solidFill>
                    <a:schemeClr val="tx1"/>
                  </a:solidFill>
                  <a:latin typeface="Times New Roman" pitchFamily="18" charset="0"/>
                </a:defRPr>
              </a:lvl8pPr>
              <a:lvl9pPr marL="3886200" indent="-228600" defTabSz="896938" eaLnBrk="0" fontAlgn="base" hangingPunct="0">
                <a:spcBef>
                  <a:spcPct val="20000"/>
                </a:spcBef>
                <a:spcAft>
                  <a:spcPct val="0"/>
                </a:spcAft>
                <a:buChar char="»"/>
                <a:defRPr sz="2100">
                  <a:solidFill>
                    <a:schemeClr val="tx1"/>
                  </a:solidFill>
                  <a:latin typeface="Times New Roman" pitchFamily="18" charset="0"/>
                </a:defRPr>
              </a:lvl9pPr>
            </a:lstStyle>
            <a:p>
              <a:pPr eaLnBrk="0" fontAlgn="base" hangingPunct="0">
                <a:spcBef>
                  <a:spcPct val="0"/>
                </a:spcBef>
                <a:spcAft>
                  <a:spcPct val="0"/>
                </a:spcAft>
                <a:buFontTx/>
                <a:buNone/>
              </a:pPr>
              <a:r>
                <a:rPr lang="en-US" altLang="en-US" sz="2100">
                  <a:solidFill>
                    <a:srgbClr val="000000"/>
                  </a:solidFill>
                  <a:latin typeface="Arial Narrow" pitchFamily="34" charset="0"/>
                </a:rPr>
                <a:t>Runoff</a:t>
              </a:r>
            </a:p>
          </p:txBody>
        </p:sp>
        <p:sp>
          <p:nvSpPr>
            <p:cNvPr id="4130" name="Freeform 35"/>
            <p:cNvSpPr>
              <a:spLocks/>
            </p:cNvSpPr>
            <p:nvPr/>
          </p:nvSpPr>
          <p:spPr bwMode="auto">
            <a:xfrm>
              <a:off x="17234" y="4269"/>
              <a:ext cx="900" cy="375"/>
            </a:xfrm>
            <a:custGeom>
              <a:avLst/>
              <a:gdLst>
                <a:gd name="T0" fmla="*/ 33 w 3049"/>
                <a:gd name="T1" fmla="*/ 339 h 1217"/>
                <a:gd name="T2" fmla="*/ 17 w 3049"/>
                <a:gd name="T3" fmla="*/ 308 h 1217"/>
                <a:gd name="T4" fmla="*/ 17 w 3049"/>
                <a:gd name="T5" fmla="*/ 278 h 1217"/>
                <a:gd name="T6" fmla="*/ 17 w 3049"/>
                <a:gd name="T7" fmla="*/ 247 h 1217"/>
                <a:gd name="T8" fmla="*/ 13 w 3049"/>
                <a:gd name="T9" fmla="*/ 216 h 1217"/>
                <a:gd name="T10" fmla="*/ 8 w 3049"/>
                <a:gd name="T11" fmla="*/ 181 h 1217"/>
                <a:gd name="T12" fmla="*/ 4 w 3049"/>
                <a:gd name="T13" fmla="*/ 150 h 1217"/>
                <a:gd name="T14" fmla="*/ 4 w 3049"/>
                <a:gd name="T15" fmla="*/ 119 h 1217"/>
                <a:gd name="T16" fmla="*/ 4 w 3049"/>
                <a:gd name="T17" fmla="*/ 92 h 1217"/>
                <a:gd name="T18" fmla="*/ 0 w 3049"/>
                <a:gd name="T19" fmla="*/ 62 h 1217"/>
                <a:gd name="T20" fmla="*/ 0 w 3049"/>
                <a:gd name="T21" fmla="*/ 26 h 1217"/>
                <a:gd name="T22" fmla="*/ 13 w 3049"/>
                <a:gd name="T23" fmla="*/ 5 h 1217"/>
                <a:gd name="T24" fmla="*/ 38 w 3049"/>
                <a:gd name="T25" fmla="*/ 5 h 1217"/>
                <a:gd name="T26" fmla="*/ 63 w 3049"/>
                <a:gd name="T27" fmla="*/ 0 h 1217"/>
                <a:gd name="T28" fmla="*/ 93 w 3049"/>
                <a:gd name="T29" fmla="*/ 0 h 1217"/>
                <a:gd name="T30" fmla="*/ 122 w 3049"/>
                <a:gd name="T31" fmla="*/ 5 h 1217"/>
                <a:gd name="T32" fmla="*/ 148 w 3049"/>
                <a:gd name="T33" fmla="*/ 13 h 1217"/>
                <a:gd name="T34" fmla="*/ 173 w 3049"/>
                <a:gd name="T35" fmla="*/ 22 h 1217"/>
                <a:gd name="T36" fmla="*/ 199 w 3049"/>
                <a:gd name="T37" fmla="*/ 22 h 1217"/>
                <a:gd name="T38" fmla="*/ 220 w 3049"/>
                <a:gd name="T39" fmla="*/ 35 h 1217"/>
                <a:gd name="T40" fmla="*/ 245 w 3049"/>
                <a:gd name="T41" fmla="*/ 53 h 1217"/>
                <a:gd name="T42" fmla="*/ 266 w 3049"/>
                <a:gd name="T43" fmla="*/ 75 h 1217"/>
                <a:gd name="T44" fmla="*/ 292 w 3049"/>
                <a:gd name="T45" fmla="*/ 88 h 1217"/>
                <a:gd name="T46" fmla="*/ 317 w 3049"/>
                <a:gd name="T47" fmla="*/ 88 h 1217"/>
                <a:gd name="T48" fmla="*/ 346 w 3049"/>
                <a:gd name="T49" fmla="*/ 92 h 1217"/>
                <a:gd name="T50" fmla="*/ 372 w 3049"/>
                <a:gd name="T51" fmla="*/ 101 h 1217"/>
                <a:gd name="T52" fmla="*/ 393 w 3049"/>
                <a:gd name="T53" fmla="*/ 124 h 1217"/>
                <a:gd name="T54" fmla="*/ 414 w 3049"/>
                <a:gd name="T55" fmla="*/ 145 h 1217"/>
                <a:gd name="T56" fmla="*/ 435 w 3049"/>
                <a:gd name="T57" fmla="*/ 167 h 1217"/>
                <a:gd name="T58" fmla="*/ 460 w 3049"/>
                <a:gd name="T59" fmla="*/ 176 h 1217"/>
                <a:gd name="T60" fmla="*/ 486 w 3049"/>
                <a:gd name="T61" fmla="*/ 185 h 1217"/>
                <a:gd name="T62" fmla="*/ 511 w 3049"/>
                <a:gd name="T63" fmla="*/ 194 h 1217"/>
                <a:gd name="T64" fmla="*/ 537 w 3049"/>
                <a:gd name="T65" fmla="*/ 198 h 1217"/>
                <a:gd name="T66" fmla="*/ 566 w 3049"/>
                <a:gd name="T67" fmla="*/ 203 h 1217"/>
                <a:gd name="T68" fmla="*/ 592 w 3049"/>
                <a:gd name="T69" fmla="*/ 207 h 1217"/>
                <a:gd name="T70" fmla="*/ 617 w 3049"/>
                <a:gd name="T71" fmla="*/ 216 h 1217"/>
                <a:gd name="T72" fmla="*/ 646 w 3049"/>
                <a:gd name="T73" fmla="*/ 229 h 1217"/>
                <a:gd name="T74" fmla="*/ 672 w 3049"/>
                <a:gd name="T75" fmla="*/ 238 h 1217"/>
                <a:gd name="T76" fmla="*/ 697 w 3049"/>
                <a:gd name="T77" fmla="*/ 256 h 1217"/>
                <a:gd name="T78" fmla="*/ 723 w 3049"/>
                <a:gd name="T79" fmla="*/ 273 h 1217"/>
                <a:gd name="T80" fmla="*/ 752 w 3049"/>
                <a:gd name="T81" fmla="*/ 287 h 1217"/>
                <a:gd name="T82" fmla="*/ 777 w 3049"/>
                <a:gd name="T83" fmla="*/ 291 h 1217"/>
                <a:gd name="T84" fmla="*/ 803 w 3049"/>
                <a:gd name="T85" fmla="*/ 296 h 1217"/>
                <a:gd name="T86" fmla="*/ 832 w 3049"/>
                <a:gd name="T87" fmla="*/ 300 h 1217"/>
                <a:gd name="T88" fmla="*/ 857 w 3049"/>
                <a:gd name="T89" fmla="*/ 308 h 1217"/>
                <a:gd name="T90" fmla="*/ 883 w 3049"/>
                <a:gd name="T91" fmla="*/ 308 h 1217"/>
                <a:gd name="T92" fmla="*/ 896 w 3049"/>
                <a:gd name="T93" fmla="*/ 331 h 1217"/>
                <a:gd name="T94" fmla="*/ 896 w 3049"/>
                <a:gd name="T95" fmla="*/ 361 h 12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49"/>
                <a:gd name="T145" fmla="*/ 0 h 1217"/>
                <a:gd name="T146" fmla="*/ 3049 w 3049"/>
                <a:gd name="T147" fmla="*/ 1217 h 12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49" h="1217">
                  <a:moveTo>
                    <a:pt x="113" y="1099"/>
                  </a:moveTo>
                  <a:lnTo>
                    <a:pt x="113" y="1099"/>
                  </a:lnTo>
                  <a:lnTo>
                    <a:pt x="71" y="1044"/>
                  </a:lnTo>
                  <a:lnTo>
                    <a:pt x="58" y="1001"/>
                  </a:lnTo>
                  <a:lnTo>
                    <a:pt x="58" y="944"/>
                  </a:lnTo>
                  <a:lnTo>
                    <a:pt x="58" y="901"/>
                  </a:lnTo>
                  <a:lnTo>
                    <a:pt x="58" y="858"/>
                  </a:lnTo>
                  <a:lnTo>
                    <a:pt x="58" y="802"/>
                  </a:lnTo>
                  <a:lnTo>
                    <a:pt x="43" y="759"/>
                  </a:lnTo>
                  <a:lnTo>
                    <a:pt x="43" y="701"/>
                  </a:lnTo>
                  <a:lnTo>
                    <a:pt x="28" y="644"/>
                  </a:lnTo>
                  <a:lnTo>
                    <a:pt x="28" y="586"/>
                  </a:lnTo>
                  <a:lnTo>
                    <a:pt x="15" y="543"/>
                  </a:lnTo>
                  <a:lnTo>
                    <a:pt x="15" y="487"/>
                  </a:lnTo>
                  <a:lnTo>
                    <a:pt x="15" y="444"/>
                  </a:lnTo>
                  <a:lnTo>
                    <a:pt x="15" y="386"/>
                  </a:lnTo>
                  <a:lnTo>
                    <a:pt x="15" y="343"/>
                  </a:lnTo>
                  <a:lnTo>
                    <a:pt x="15" y="300"/>
                  </a:lnTo>
                  <a:lnTo>
                    <a:pt x="0" y="243"/>
                  </a:lnTo>
                  <a:lnTo>
                    <a:pt x="0" y="200"/>
                  </a:lnTo>
                  <a:lnTo>
                    <a:pt x="0" y="143"/>
                  </a:lnTo>
                  <a:lnTo>
                    <a:pt x="0" y="86"/>
                  </a:lnTo>
                  <a:lnTo>
                    <a:pt x="0" y="43"/>
                  </a:lnTo>
                  <a:lnTo>
                    <a:pt x="43" y="15"/>
                  </a:lnTo>
                  <a:lnTo>
                    <a:pt x="86" y="15"/>
                  </a:lnTo>
                  <a:lnTo>
                    <a:pt x="129" y="15"/>
                  </a:lnTo>
                  <a:lnTo>
                    <a:pt x="172" y="0"/>
                  </a:lnTo>
                  <a:lnTo>
                    <a:pt x="215" y="0"/>
                  </a:lnTo>
                  <a:lnTo>
                    <a:pt x="258" y="0"/>
                  </a:lnTo>
                  <a:lnTo>
                    <a:pt x="315" y="0"/>
                  </a:lnTo>
                  <a:lnTo>
                    <a:pt x="358" y="0"/>
                  </a:lnTo>
                  <a:lnTo>
                    <a:pt x="415" y="15"/>
                  </a:lnTo>
                  <a:lnTo>
                    <a:pt x="458" y="15"/>
                  </a:lnTo>
                  <a:lnTo>
                    <a:pt x="501" y="43"/>
                  </a:lnTo>
                  <a:lnTo>
                    <a:pt x="544" y="58"/>
                  </a:lnTo>
                  <a:lnTo>
                    <a:pt x="587" y="71"/>
                  </a:lnTo>
                  <a:lnTo>
                    <a:pt x="630" y="71"/>
                  </a:lnTo>
                  <a:lnTo>
                    <a:pt x="673" y="71"/>
                  </a:lnTo>
                  <a:lnTo>
                    <a:pt x="716" y="71"/>
                  </a:lnTo>
                  <a:lnTo>
                    <a:pt x="744" y="114"/>
                  </a:lnTo>
                  <a:lnTo>
                    <a:pt x="787" y="143"/>
                  </a:lnTo>
                  <a:lnTo>
                    <a:pt x="830" y="172"/>
                  </a:lnTo>
                  <a:lnTo>
                    <a:pt x="873" y="200"/>
                  </a:lnTo>
                  <a:lnTo>
                    <a:pt x="902" y="243"/>
                  </a:lnTo>
                  <a:lnTo>
                    <a:pt x="945" y="272"/>
                  </a:lnTo>
                  <a:lnTo>
                    <a:pt x="988" y="286"/>
                  </a:lnTo>
                  <a:lnTo>
                    <a:pt x="1031" y="286"/>
                  </a:lnTo>
                  <a:lnTo>
                    <a:pt x="1074" y="286"/>
                  </a:lnTo>
                  <a:lnTo>
                    <a:pt x="1117" y="300"/>
                  </a:lnTo>
                  <a:lnTo>
                    <a:pt x="1173" y="300"/>
                  </a:lnTo>
                  <a:lnTo>
                    <a:pt x="1216" y="315"/>
                  </a:lnTo>
                  <a:lnTo>
                    <a:pt x="1259" y="329"/>
                  </a:lnTo>
                  <a:lnTo>
                    <a:pt x="1274" y="372"/>
                  </a:lnTo>
                  <a:lnTo>
                    <a:pt x="1331" y="401"/>
                  </a:lnTo>
                  <a:lnTo>
                    <a:pt x="1374" y="429"/>
                  </a:lnTo>
                  <a:lnTo>
                    <a:pt x="1402" y="472"/>
                  </a:lnTo>
                  <a:lnTo>
                    <a:pt x="1445" y="500"/>
                  </a:lnTo>
                  <a:lnTo>
                    <a:pt x="1474" y="543"/>
                  </a:lnTo>
                  <a:lnTo>
                    <a:pt x="1517" y="558"/>
                  </a:lnTo>
                  <a:lnTo>
                    <a:pt x="1560" y="572"/>
                  </a:lnTo>
                  <a:lnTo>
                    <a:pt x="1603" y="586"/>
                  </a:lnTo>
                  <a:lnTo>
                    <a:pt x="1646" y="601"/>
                  </a:lnTo>
                  <a:lnTo>
                    <a:pt x="1689" y="615"/>
                  </a:lnTo>
                  <a:lnTo>
                    <a:pt x="1732" y="630"/>
                  </a:lnTo>
                  <a:lnTo>
                    <a:pt x="1775" y="644"/>
                  </a:lnTo>
                  <a:lnTo>
                    <a:pt x="1818" y="644"/>
                  </a:lnTo>
                  <a:lnTo>
                    <a:pt x="1875" y="658"/>
                  </a:lnTo>
                  <a:lnTo>
                    <a:pt x="1918" y="658"/>
                  </a:lnTo>
                  <a:lnTo>
                    <a:pt x="1961" y="673"/>
                  </a:lnTo>
                  <a:lnTo>
                    <a:pt x="2004" y="673"/>
                  </a:lnTo>
                  <a:lnTo>
                    <a:pt x="2047" y="687"/>
                  </a:lnTo>
                  <a:lnTo>
                    <a:pt x="2090" y="701"/>
                  </a:lnTo>
                  <a:lnTo>
                    <a:pt x="2133" y="729"/>
                  </a:lnTo>
                  <a:lnTo>
                    <a:pt x="2189" y="744"/>
                  </a:lnTo>
                  <a:lnTo>
                    <a:pt x="2232" y="759"/>
                  </a:lnTo>
                  <a:lnTo>
                    <a:pt x="2275" y="772"/>
                  </a:lnTo>
                  <a:lnTo>
                    <a:pt x="2319" y="802"/>
                  </a:lnTo>
                  <a:lnTo>
                    <a:pt x="2362" y="830"/>
                  </a:lnTo>
                  <a:lnTo>
                    <a:pt x="2405" y="858"/>
                  </a:lnTo>
                  <a:lnTo>
                    <a:pt x="2448" y="887"/>
                  </a:lnTo>
                  <a:lnTo>
                    <a:pt x="2504" y="916"/>
                  </a:lnTo>
                  <a:lnTo>
                    <a:pt x="2547" y="930"/>
                  </a:lnTo>
                  <a:lnTo>
                    <a:pt x="2590" y="944"/>
                  </a:lnTo>
                  <a:lnTo>
                    <a:pt x="2633" y="944"/>
                  </a:lnTo>
                  <a:lnTo>
                    <a:pt x="2676" y="959"/>
                  </a:lnTo>
                  <a:lnTo>
                    <a:pt x="2719" y="959"/>
                  </a:lnTo>
                  <a:lnTo>
                    <a:pt x="2776" y="973"/>
                  </a:lnTo>
                  <a:lnTo>
                    <a:pt x="2819" y="973"/>
                  </a:lnTo>
                  <a:lnTo>
                    <a:pt x="2862" y="987"/>
                  </a:lnTo>
                  <a:lnTo>
                    <a:pt x="2905" y="1001"/>
                  </a:lnTo>
                  <a:lnTo>
                    <a:pt x="2948" y="1001"/>
                  </a:lnTo>
                  <a:lnTo>
                    <a:pt x="2991" y="1001"/>
                  </a:lnTo>
                  <a:lnTo>
                    <a:pt x="3034" y="1030"/>
                  </a:lnTo>
                  <a:lnTo>
                    <a:pt x="3034" y="1073"/>
                  </a:lnTo>
                  <a:lnTo>
                    <a:pt x="3034" y="1116"/>
                  </a:lnTo>
                  <a:lnTo>
                    <a:pt x="3034" y="1173"/>
                  </a:lnTo>
                  <a:lnTo>
                    <a:pt x="3048" y="1216"/>
                  </a:lnTo>
                </a:path>
              </a:pathLst>
            </a:custGeom>
            <a:gradFill rotWithShape="0">
              <a:gsLst>
                <a:gs pos="0">
                  <a:srgbClr val="D49E4A"/>
                </a:gs>
                <a:gs pos="100000">
                  <a:srgbClr val="3F2F16"/>
                </a:gs>
              </a:gsLst>
              <a:lin ang="18900000" scaled="1"/>
            </a:gradFill>
            <a:ln w="19050" cap="rnd" cmpd="sng">
              <a:solidFill>
                <a:schemeClr val="tx1"/>
              </a:solidFill>
              <a:prstDash val="solid"/>
              <a:round/>
              <a:headEnd type="none" w="med" len="med"/>
              <a:tailEnd type="none" w="med" len="med"/>
            </a:ln>
          </p:spPr>
          <p:txBody>
            <a:bodyPr wrap="none" lIns="90371" tIns="44396" rIns="90371" bIns="44396">
              <a:spAutoFit/>
            </a:bodyPr>
            <a:lstStyle/>
            <a:p>
              <a:pPr eaLnBrk="0" fontAlgn="base" hangingPunct="0">
                <a:spcBef>
                  <a:spcPct val="0"/>
                </a:spcBef>
                <a:spcAft>
                  <a:spcPct val="0"/>
                </a:spcAft>
              </a:pPr>
              <a:endParaRPr lang="en-US" sz="2400">
                <a:solidFill>
                  <a:srgbClr val="000000"/>
                </a:solidFill>
              </a:endParaRPr>
            </a:p>
          </p:txBody>
        </p:sp>
        <p:sp>
          <p:nvSpPr>
            <p:cNvPr id="4131" name="Rectangle 36"/>
            <p:cNvSpPr>
              <a:spLocks noChangeArrowheads="1"/>
            </p:cNvSpPr>
            <p:nvPr/>
          </p:nvSpPr>
          <p:spPr bwMode="auto">
            <a:xfrm>
              <a:off x="17238" y="4285"/>
              <a:ext cx="19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371" tIns="44396" rIns="90371" bIns="44396">
              <a:spAutoFit/>
            </a:bodyPr>
            <a:lstStyle>
              <a:lvl1pPr defTabSz="896938">
                <a:spcBef>
                  <a:spcPct val="20000"/>
                </a:spcBef>
                <a:buChar char="•"/>
                <a:defRPr sz="3200">
                  <a:solidFill>
                    <a:schemeClr val="tx1"/>
                  </a:solidFill>
                  <a:latin typeface="Times New Roman" pitchFamily="18" charset="0"/>
                </a:defRPr>
              </a:lvl1pPr>
              <a:lvl2pPr marL="742950" indent="-285750" defTabSz="896938">
                <a:spcBef>
                  <a:spcPct val="20000"/>
                </a:spcBef>
                <a:buChar char="–"/>
                <a:defRPr sz="2700">
                  <a:solidFill>
                    <a:schemeClr val="tx1"/>
                  </a:solidFill>
                  <a:latin typeface="Times New Roman" pitchFamily="18" charset="0"/>
                </a:defRPr>
              </a:lvl2pPr>
              <a:lvl3pPr marL="1143000" indent="-228600" defTabSz="896938">
                <a:spcBef>
                  <a:spcPct val="20000"/>
                </a:spcBef>
                <a:buChar char="•"/>
                <a:defRPr sz="2300">
                  <a:solidFill>
                    <a:schemeClr val="tx1"/>
                  </a:solidFill>
                  <a:latin typeface="Times New Roman" pitchFamily="18" charset="0"/>
                </a:defRPr>
              </a:lvl3pPr>
              <a:lvl4pPr marL="1600200" indent="-228600" defTabSz="896938">
                <a:spcBef>
                  <a:spcPct val="20000"/>
                </a:spcBef>
                <a:buChar char="–"/>
                <a:defRPr sz="2100">
                  <a:solidFill>
                    <a:schemeClr val="tx1"/>
                  </a:solidFill>
                  <a:latin typeface="Times New Roman" pitchFamily="18" charset="0"/>
                </a:defRPr>
              </a:lvl4pPr>
              <a:lvl5pPr marL="2057400" indent="-228600" defTabSz="896938">
                <a:spcBef>
                  <a:spcPct val="20000"/>
                </a:spcBef>
                <a:buChar char="»"/>
                <a:defRPr sz="2100">
                  <a:solidFill>
                    <a:schemeClr val="tx1"/>
                  </a:solidFill>
                  <a:latin typeface="Times New Roman" pitchFamily="18" charset="0"/>
                </a:defRPr>
              </a:lvl5pPr>
              <a:lvl6pPr marL="2514600" indent="-228600" defTabSz="896938" eaLnBrk="0" fontAlgn="base" hangingPunct="0">
                <a:spcBef>
                  <a:spcPct val="20000"/>
                </a:spcBef>
                <a:spcAft>
                  <a:spcPct val="0"/>
                </a:spcAft>
                <a:buChar char="»"/>
                <a:defRPr sz="2100">
                  <a:solidFill>
                    <a:schemeClr val="tx1"/>
                  </a:solidFill>
                  <a:latin typeface="Times New Roman" pitchFamily="18" charset="0"/>
                </a:defRPr>
              </a:lvl6pPr>
              <a:lvl7pPr marL="2971800" indent="-228600" defTabSz="896938" eaLnBrk="0" fontAlgn="base" hangingPunct="0">
                <a:spcBef>
                  <a:spcPct val="20000"/>
                </a:spcBef>
                <a:spcAft>
                  <a:spcPct val="0"/>
                </a:spcAft>
                <a:buChar char="»"/>
                <a:defRPr sz="2100">
                  <a:solidFill>
                    <a:schemeClr val="tx1"/>
                  </a:solidFill>
                  <a:latin typeface="Times New Roman" pitchFamily="18" charset="0"/>
                </a:defRPr>
              </a:lvl7pPr>
              <a:lvl8pPr marL="3429000" indent="-228600" defTabSz="896938" eaLnBrk="0" fontAlgn="base" hangingPunct="0">
                <a:spcBef>
                  <a:spcPct val="20000"/>
                </a:spcBef>
                <a:spcAft>
                  <a:spcPct val="0"/>
                </a:spcAft>
                <a:buChar char="»"/>
                <a:defRPr sz="2100">
                  <a:solidFill>
                    <a:schemeClr val="tx1"/>
                  </a:solidFill>
                  <a:latin typeface="Times New Roman" pitchFamily="18" charset="0"/>
                </a:defRPr>
              </a:lvl8pPr>
              <a:lvl9pPr marL="3886200" indent="-228600" defTabSz="896938" eaLnBrk="0" fontAlgn="base" hangingPunct="0">
                <a:spcBef>
                  <a:spcPct val="20000"/>
                </a:spcBef>
                <a:spcAft>
                  <a:spcPct val="0"/>
                </a:spcAft>
                <a:buChar char="»"/>
                <a:defRPr sz="2100">
                  <a:solidFill>
                    <a:schemeClr val="tx1"/>
                  </a:solidFill>
                  <a:latin typeface="Times New Roman" pitchFamily="18" charset="0"/>
                </a:defRPr>
              </a:lvl9pPr>
            </a:lstStyle>
            <a:p>
              <a:pPr eaLnBrk="0" fontAlgn="base" hangingPunct="0">
                <a:spcBef>
                  <a:spcPct val="0"/>
                </a:spcBef>
                <a:spcAft>
                  <a:spcPct val="0"/>
                </a:spcAft>
                <a:buFontTx/>
                <a:buNone/>
              </a:pPr>
              <a:r>
                <a:rPr lang="en-US" altLang="en-US" sz="2100">
                  <a:solidFill>
                    <a:srgbClr val="FFFFFF"/>
                  </a:solidFill>
                  <a:latin typeface="Arial Narrow" pitchFamily="34" charset="0"/>
                </a:rPr>
                <a:t>Soil</a:t>
              </a:r>
            </a:p>
          </p:txBody>
        </p:sp>
        <p:sp>
          <p:nvSpPr>
            <p:cNvPr id="4132" name="AutoShape 37"/>
            <p:cNvSpPr>
              <a:spLocks noChangeArrowheads="1"/>
            </p:cNvSpPr>
            <p:nvPr/>
          </p:nvSpPr>
          <p:spPr bwMode="auto">
            <a:xfrm rot="16200000" flipH="1">
              <a:off x="17503" y="4394"/>
              <a:ext cx="70" cy="94"/>
            </a:xfrm>
            <a:prstGeom prst="rightArrow">
              <a:avLst>
                <a:gd name="adj1" fmla="val 50000"/>
                <a:gd name="adj2" fmla="val 50005"/>
              </a:avLst>
            </a:prstGeom>
            <a:solidFill>
              <a:schemeClr val="tx2"/>
            </a:solidFill>
            <a:ln w="19050">
              <a:solidFill>
                <a:schemeClr val="tx1"/>
              </a:solidFill>
              <a:miter lim="800000"/>
              <a:headEnd/>
              <a:tailEnd/>
            </a:ln>
          </p:spPr>
          <p:txBody>
            <a:bodyPr wrap="none" lIns="90371" tIns="44396" rIns="90371" bIns="44396">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700">
                  <a:solidFill>
                    <a:schemeClr val="tx1"/>
                  </a:solidFill>
                  <a:latin typeface="Times New Roman" pitchFamily="18" charset="0"/>
                </a:defRPr>
              </a:lvl2pPr>
              <a:lvl3pPr marL="1143000" indent="-228600">
                <a:spcBef>
                  <a:spcPct val="20000"/>
                </a:spcBef>
                <a:buChar char="•"/>
                <a:defRPr sz="2300">
                  <a:solidFill>
                    <a:schemeClr val="tx1"/>
                  </a:solidFill>
                  <a:latin typeface="Times New Roman" pitchFamily="18" charset="0"/>
                </a:defRPr>
              </a:lvl3pPr>
              <a:lvl4pPr marL="1600200" indent="-228600">
                <a:spcBef>
                  <a:spcPct val="20000"/>
                </a:spcBef>
                <a:buChar char="–"/>
                <a:defRPr sz="2100">
                  <a:solidFill>
                    <a:schemeClr val="tx1"/>
                  </a:solidFill>
                  <a:latin typeface="Times New Roman" pitchFamily="18" charset="0"/>
                </a:defRPr>
              </a:lvl4pPr>
              <a:lvl5pPr marL="2057400" indent="-228600">
                <a:spcBef>
                  <a:spcPct val="20000"/>
                </a:spcBef>
                <a:buChar char="»"/>
                <a:defRPr sz="2100">
                  <a:solidFill>
                    <a:schemeClr val="tx1"/>
                  </a:solidFill>
                  <a:latin typeface="Times New Roman" pitchFamily="18" charset="0"/>
                </a:defRPr>
              </a:lvl5pPr>
              <a:lvl6pPr marL="2514600" indent="-228600" eaLnBrk="0" fontAlgn="base" hangingPunct="0">
                <a:spcBef>
                  <a:spcPct val="20000"/>
                </a:spcBef>
                <a:spcAft>
                  <a:spcPct val="0"/>
                </a:spcAft>
                <a:buChar char="»"/>
                <a:defRPr sz="2100">
                  <a:solidFill>
                    <a:schemeClr val="tx1"/>
                  </a:solidFill>
                  <a:latin typeface="Times New Roman" pitchFamily="18" charset="0"/>
                </a:defRPr>
              </a:lvl6pPr>
              <a:lvl7pPr marL="2971800" indent="-228600" eaLnBrk="0" fontAlgn="base" hangingPunct="0">
                <a:spcBef>
                  <a:spcPct val="20000"/>
                </a:spcBef>
                <a:spcAft>
                  <a:spcPct val="0"/>
                </a:spcAft>
                <a:buChar char="»"/>
                <a:defRPr sz="2100">
                  <a:solidFill>
                    <a:schemeClr val="tx1"/>
                  </a:solidFill>
                  <a:latin typeface="Times New Roman" pitchFamily="18" charset="0"/>
                </a:defRPr>
              </a:lvl7pPr>
              <a:lvl8pPr marL="3429000" indent="-228600" eaLnBrk="0" fontAlgn="base" hangingPunct="0">
                <a:spcBef>
                  <a:spcPct val="20000"/>
                </a:spcBef>
                <a:spcAft>
                  <a:spcPct val="0"/>
                </a:spcAft>
                <a:buChar char="»"/>
                <a:defRPr sz="2100">
                  <a:solidFill>
                    <a:schemeClr val="tx1"/>
                  </a:solidFill>
                  <a:latin typeface="Times New Roman" pitchFamily="18" charset="0"/>
                </a:defRPr>
              </a:lvl8pPr>
              <a:lvl9pPr marL="3886200" indent="-228600" eaLnBrk="0" fontAlgn="base" hangingPunct="0">
                <a:spcBef>
                  <a:spcPct val="20000"/>
                </a:spcBef>
                <a:spcAft>
                  <a:spcPct val="0"/>
                </a:spcAft>
                <a:buChar char="»"/>
                <a:defRPr sz="2100">
                  <a:solidFill>
                    <a:schemeClr val="tx1"/>
                  </a:solidFill>
                  <a:latin typeface="Times New Roman" pitchFamily="18" charset="0"/>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4133" name="Rectangle 38"/>
            <p:cNvSpPr>
              <a:spLocks noChangeArrowheads="1"/>
            </p:cNvSpPr>
            <p:nvPr/>
          </p:nvSpPr>
          <p:spPr bwMode="auto">
            <a:xfrm>
              <a:off x="17431" y="4470"/>
              <a:ext cx="45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371" tIns="44396" rIns="90371" bIns="44396">
              <a:spAutoFit/>
            </a:bodyPr>
            <a:lstStyle>
              <a:lvl1pPr defTabSz="896938">
                <a:spcBef>
                  <a:spcPct val="20000"/>
                </a:spcBef>
                <a:buChar char="•"/>
                <a:defRPr sz="3200">
                  <a:solidFill>
                    <a:schemeClr val="tx1"/>
                  </a:solidFill>
                  <a:latin typeface="Times New Roman" pitchFamily="18" charset="0"/>
                </a:defRPr>
              </a:lvl1pPr>
              <a:lvl2pPr marL="742950" indent="-285750" defTabSz="896938">
                <a:spcBef>
                  <a:spcPct val="20000"/>
                </a:spcBef>
                <a:buChar char="–"/>
                <a:defRPr sz="2700">
                  <a:solidFill>
                    <a:schemeClr val="tx1"/>
                  </a:solidFill>
                  <a:latin typeface="Times New Roman" pitchFamily="18" charset="0"/>
                </a:defRPr>
              </a:lvl2pPr>
              <a:lvl3pPr marL="1143000" indent="-228600" defTabSz="896938">
                <a:spcBef>
                  <a:spcPct val="20000"/>
                </a:spcBef>
                <a:buChar char="•"/>
                <a:defRPr sz="2300">
                  <a:solidFill>
                    <a:schemeClr val="tx1"/>
                  </a:solidFill>
                  <a:latin typeface="Times New Roman" pitchFamily="18" charset="0"/>
                </a:defRPr>
              </a:lvl3pPr>
              <a:lvl4pPr marL="1600200" indent="-228600" defTabSz="896938">
                <a:spcBef>
                  <a:spcPct val="20000"/>
                </a:spcBef>
                <a:buChar char="–"/>
                <a:defRPr sz="2100">
                  <a:solidFill>
                    <a:schemeClr val="tx1"/>
                  </a:solidFill>
                  <a:latin typeface="Times New Roman" pitchFamily="18" charset="0"/>
                </a:defRPr>
              </a:lvl4pPr>
              <a:lvl5pPr marL="2057400" indent="-228600" defTabSz="896938">
                <a:spcBef>
                  <a:spcPct val="20000"/>
                </a:spcBef>
                <a:buChar char="»"/>
                <a:defRPr sz="2100">
                  <a:solidFill>
                    <a:schemeClr val="tx1"/>
                  </a:solidFill>
                  <a:latin typeface="Times New Roman" pitchFamily="18" charset="0"/>
                </a:defRPr>
              </a:lvl5pPr>
              <a:lvl6pPr marL="2514600" indent="-228600" defTabSz="896938" eaLnBrk="0" fontAlgn="base" hangingPunct="0">
                <a:spcBef>
                  <a:spcPct val="20000"/>
                </a:spcBef>
                <a:spcAft>
                  <a:spcPct val="0"/>
                </a:spcAft>
                <a:buChar char="»"/>
                <a:defRPr sz="2100">
                  <a:solidFill>
                    <a:schemeClr val="tx1"/>
                  </a:solidFill>
                  <a:latin typeface="Times New Roman" pitchFamily="18" charset="0"/>
                </a:defRPr>
              </a:lvl6pPr>
              <a:lvl7pPr marL="2971800" indent="-228600" defTabSz="896938" eaLnBrk="0" fontAlgn="base" hangingPunct="0">
                <a:spcBef>
                  <a:spcPct val="20000"/>
                </a:spcBef>
                <a:spcAft>
                  <a:spcPct val="0"/>
                </a:spcAft>
                <a:buChar char="»"/>
                <a:defRPr sz="2100">
                  <a:solidFill>
                    <a:schemeClr val="tx1"/>
                  </a:solidFill>
                  <a:latin typeface="Times New Roman" pitchFamily="18" charset="0"/>
                </a:defRPr>
              </a:lvl7pPr>
              <a:lvl8pPr marL="3429000" indent="-228600" defTabSz="896938" eaLnBrk="0" fontAlgn="base" hangingPunct="0">
                <a:spcBef>
                  <a:spcPct val="20000"/>
                </a:spcBef>
                <a:spcAft>
                  <a:spcPct val="0"/>
                </a:spcAft>
                <a:buChar char="»"/>
                <a:defRPr sz="2100">
                  <a:solidFill>
                    <a:schemeClr val="tx1"/>
                  </a:solidFill>
                  <a:latin typeface="Times New Roman" pitchFamily="18" charset="0"/>
                </a:defRPr>
              </a:lvl8pPr>
              <a:lvl9pPr marL="3886200" indent="-228600" defTabSz="896938" eaLnBrk="0" fontAlgn="base" hangingPunct="0">
                <a:spcBef>
                  <a:spcPct val="20000"/>
                </a:spcBef>
                <a:spcAft>
                  <a:spcPct val="0"/>
                </a:spcAft>
                <a:buChar char="»"/>
                <a:defRPr sz="2100">
                  <a:solidFill>
                    <a:schemeClr val="tx1"/>
                  </a:solidFill>
                  <a:latin typeface="Times New Roman" pitchFamily="18" charset="0"/>
                </a:defRPr>
              </a:lvl9pPr>
            </a:lstStyle>
            <a:p>
              <a:pPr eaLnBrk="0" fontAlgn="base" hangingPunct="0">
                <a:spcBef>
                  <a:spcPct val="0"/>
                </a:spcBef>
                <a:spcAft>
                  <a:spcPct val="0"/>
                </a:spcAft>
                <a:buFontTx/>
                <a:buNone/>
              </a:pPr>
              <a:r>
                <a:rPr lang="en-US" altLang="en-US" sz="2100">
                  <a:solidFill>
                    <a:srgbClr val="FFFFFF"/>
                  </a:solidFill>
                  <a:latin typeface="Arial Narrow" pitchFamily="34" charset="0"/>
                </a:rPr>
                <a:t>Infiltration</a:t>
              </a:r>
            </a:p>
          </p:txBody>
        </p:sp>
        <p:sp>
          <p:nvSpPr>
            <p:cNvPr id="4134" name="Rectangle 39"/>
            <p:cNvSpPr>
              <a:spLocks noChangeArrowheads="1"/>
            </p:cNvSpPr>
            <p:nvPr/>
          </p:nvSpPr>
          <p:spPr bwMode="auto">
            <a:xfrm>
              <a:off x="17178" y="3840"/>
              <a:ext cx="1046" cy="82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371" tIns="44396" rIns="90371" bIns="44396">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700">
                  <a:solidFill>
                    <a:schemeClr val="tx1"/>
                  </a:solidFill>
                  <a:latin typeface="Times New Roman" pitchFamily="18" charset="0"/>
                </a:defRPr>
              </a:lvl2pPr>
              <a:lvl3pPr marL="1143000" indent="-228600">
                <a:spcBef>
                  <a:spcPct val="20000"/>
                </a:spcBef>
                <a:buChar char="•"/>
                <a:defRPr sz="2300">
                  <a:solidFill>
                    <a:schemeClr val="tx1"/>
                  </a:solidFill>
                  <a:latin typeface="Times New Roman" pitchFamily="18" charset="0"/>
                </a:defRPr>
              </a:lvl3pPr>
              <a:lvl4pPr marL="1600200" indent="-228600">
                <a:spcBef>
                  <a:spcPct val="20000"/>
                </a:spcBef>
                <a:buChar char="–"/>
                <a:defRPr sz="2100">
                  <a:solidFill>
                    <a:schemeClr val="tx1"/>
                  </a:solidFill>
                  <a:latin typeface="Times New Roman" pitchFamily="18" charset="0"/>
                </a:defRPr>
              </a:lvl4pPr>
              <a:lvl5pPr marL="2057400" indent="-228600">
                <a:spcBef>
                  <a:spcPct val="20000"/>
                </a:spcBef>
                <a:buChar char="»"/>
                <a:defRPr sz="2100">
                  <a:solidFill>
                    <a:schemeClr val="tx1"/>
                  </a:solidFill>
                  <a:latin typeface="Times New Roman" pitchFamily="18" charset="0"/>
                </a:defRPr>
              </a:lvl5pPr>
              <a:lvl6pPr marL="2514600" indent="-228600" eaLnBrk="0" fontAlgn="base" hangingPunct="0">
                <a:spcBef>
                  <a:spcPct val="20000"/>
                </a:spcBef>
                <a:spcAft>
                  <a:spcPct val="0"/>
                </a:spcAft>
                <a:buChar char="»"/>
                <a:defRPr sz="2100">
                  <a:solidFill>
                    <a:schemeClr val="tx1"/>
                  </a:solidFill>
                  <a:latin typeface="Times New Roman" pitchFamily="18" charset="0"/>
                </a:defRPr>
              </a:lvl6pPr>
              <a:lvl7pPr marL="2971800" indent="-228600" eaLnBrk="0" fontAlgn="base" hangingPunct="0">
                <a:spcBef>
                  <a:spcPct val="20000"/>
                </a:spcBef>
                <a:spcAft>
                  <a:spcPct val="0"/>
                </a:spcAft>
                <a:buChar char="»"/>
                <a:defRPr sz="2100">
                  <a:solidFill>
                    <a:schemeClr val="tx1"/>
                  </a:solidFill>
                  <a:latin typeface="Times New Roman" pitchFamily="18" charset="0"/>
                </a:defRPr>
              </a:lvl7pPr>
              <a:lvl8pPr marL="3429000" indent="-228600" eaLnBrk="0" fontAlgn="base" hangingPunct="0">
                <a:spcBef>
                  <a:spcPct val="20000"/>
                </a:spcBef>
                <a:spcAft>
                  <a:spcPct val="0"/>
                </a:spcAft>
                <a:buChar char="»"/>
                <a:defRPr sz="2100">
                  <a:solidFill>
                    <a:schemeClr val="tx1"/>
                  </a:solidFill>
                  <a:latin typeface="Times New Roman" pitchFamily="18" charset="0"/>
                </a:defRPr>
              </a:lvl8pPr>
              <a:lvl9pPr marL="3886200" indent="-228600" eaLnBrk="0" fontAlgn="base" hangingPunct="0">
                <a:spcBef>
                  <a:spcPct val="20000"/>
                </a:spcBef>
                <a:spcAft>
                  <a:spcPct val="0"/>
                </a:spcAft>
                <a:buChar char="»"/>
                <a:defRPr sz="2100">
                  <a:solidFill>
                    <a:schemeClr val="tx1"/>
                  </a:solidFill>
                  <a:latin typeface="Times New Roman" pitchFamily="18" charset="0"/>
                </a:defRPr>
              </a:lvl9pPr>
            </a:lstStyle>
            <a:p>
              <a:pPr eaLnBrk="0" fontAlgn="base" hangingPunct="0">
                <a:spcBef>
                  <a:spcPct val="0"/>
                </a:spcBef>
                <a:spcAft>
                  <a:spcPct val="0"/>
                </a:spcAft>
                <a:buFontTx/>
                <a:buNone/>
              </a:pPr>
              <a:endParaRPr lang="en-US" altLang="en-US" sz="2400">
                <a:solidFill>
                  <a:srgbClr val="000000"/>
                </a:solidFill>
              </a:endParaRPr>
            </a:p>
          </p:txBody>
        </p:sp>
      </p:grpSp>
    </p:spTree>
    <p:extLst>
      <p:ext uri="{BB962C8B-B14F-4D97-AF65-F5344CB8AC3E}">
        <p14:creationId xmlns:p14="http://schemas.microsoft.com/office/powerpoint/2010/main" val="1217392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idx="4294967295"/>
          </p:nvPr>
        </p:nvSpPr>
        <p:spPr>
          <a:xfrm>
            <a:off x="295975" y="644878"/>
            <a:ext cx="8229600" cy="1371600"/>
          </a:xfrm>
        </p:spPr>
        <p:txBody>
          <a:bodyPr>
            <a:normAutofit/>
          </a:bodyPr>
          <a:lstStyle/>
          <a:p>
            <a:r>
              <a:rPr lang="en-US" dirty="0">
                <a:effectLst/>
                <a:latin typeface="Calibri" panose="020F0502020204030204" pitchFamily="34" charset="0"/>
              </a:rPr>
              <a:t>    What is Soil?</a:t>
            </a:r>
          </a:p>
        </p:txBody>
      </p:sp>
      <p:grpSp>
        <p:nvGrpSpPr>
          <p:cNvPr id="4" name="Group 4"/>
          <p:cNvGrpSpPr>
            <a:grpSpLocks noChangeAspect="1"/>
          </p:cNvGrpSpPr>
          <p:nvPr/>
        </p:nvGrpSpPr>
        <p:grpSpPr bwMode="auto">
          <a:xfrm>
            <a:off x="2013413" y="1759550"/>
            <a:ext cx="7190737" cy="3518506"/>
            <a:chOff x="286" y="803"/>
            <a:chExt cx="7154" cy="3264"/>
          </a:xfrm>
        </p:grpSpPr>
        <p:sp>
          <p:nvSpPr>
            <p:cNvPr id="5" name="AutoShape 3"/>
            <p:cNvSpPr>
              <a:spLocks noChangeAspect="1" noChangeArrowheads="1" noTextEdit="1"/>
            </p:cNvSpPr>
            <p:nvPr/>
          </p:nvSpPr>
          <p:spPr bwMode="auto">
            <a:xfrm>
              <a:off x="2112" y="803"/>
              <a:ext cx="5328" cy="27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6" name="Group 13"/>
            <p:cNvGrpSpPr>
              <a:grpSpLocks/>
            </p:cNvGrpSpPr>
            <p:nvPr/>
          </p:nvGrpSpPr>
          <p:grpSpPr bwMode="auto">
            <a:xfrm>
              <a:off x="1438" y="1982"/>
              <a:ext cx="3012" cy="2085"/>
              <a:chOff x="1438" y="1982"/>
              <a:chExt cx="3012" cy="2085"/>
            </a:xfrm>
          </p:grpSpPr>
          <p:sp>
            <p:nvSpPr>
              <p:cNvPr id="23" name="Freeform 5"/>
              <p:cNvSpPr>
                <a:spLocks/>
              </p:cNvSpPr>
              <p:nvPr/>
            </p:nvSpPr>
            <p:spPr bwMode="auto">
              <a:xfrm>
                <a:off x="2480" y="2029"/>
                <a:ext cx="464" cy="1170"/>
              </a:xfrm>
              <a:custGeom>
                <a:avLst/>
                <a:gdLst/>
                <a:ahLst/>
                <a:cxnLst>
                  <a:cxn ang="0">
                    <a:pos x="464" y="821"/>
                  </a:cxn>
                  <a:cxn ang="0">
                    <a:pos x="0" y="0"/>
                  </a:cxn>
                  <a:cxn ang="0">
                    <a:pos x="0" y="350"/>
                  </a:cxn>
                  <a:cxn ang="0">
                    <a:pos x="464" y="1170"/>
                  </a:cxn>
                  <a:cxn ang="0">
                    <a:pos x="464" y="821"/>
                  </a:cxn>
                </a:cxnLst>
                <a:rect l="0" t="0" r="r" b="b"/>
                <a:pathLst>
                  <a:path w="464" h="1170">
                    <a:moveTo>
                      <a:pt x="464" y="821"/>
                    </a:moveTo>
                    <a:lnTo>
                      <a:pt x="0" y="0"/>
                    </a:lnTo>
                    <a:lnTo>
                      <a:pt x="0" y="350"/>
                    </a:lnTo>
                    <a:lnTo>
                      <a:pt x="464" y="1170"/>
                    </a:lnTo>
                    <a:lnTo>
                      <a:pt x="464" y="821"/>
                    </a:lnTo>
                    <a:close/>
                  </a:path>
                </a:pathLst>
              </a:custGeom>
              <a:solidFill>
                <a:srgbClr val="4D1A00"/>
              </a:solid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Freeform 6"/>
              <p:cNvSpPr>
                <a:spLocks/>
              </p:cNvSpPr>
              <p:nvPr/>
            </p:nvSpPr>
            <p:spPr bwMode="auto">
              <a:xfrm>
                <a:off x="2480" y="1982"/>
                <a:ext cx="464" cy="868"/>
              </a:xfrm>
              <a:custGeom>
                <a:avLst/>
                <a:gdLst/>
                <a:ahLst/>
                <a:cxnLst>
                  <a:cxn ang="0">
                    <a:pos x="0" y="40"/>
                  </a:cxn>
                  <a:cxn ang="0">
                    <a:pos x="20" y="34"/>
                  </a:cxn>
                  <a:cxn ang="0">
                    <a:pos x="47" y="34"/>
                  </a:cxn>
                  <a:cxn ang="0">
                    <a:pos x="74" y="27"/>
                  </a:cxn>
                  <a:cxn ang="0">
                    <a:pos x="101" y="27"/>
                  </a:cxn>
                  <a:cxn ang="0">
                    <a:pos x="121" y="20"/>
                  </a:cxn>
                  <a:cxn ang="0">
                    <a:pos x="148" y="20"/>
                  </a:cxn>
                  <a:cxn ang="0">
                    <a:pos x="175" y="13"/>
                  </a:cxn>
                  <a:cxn ang="0">
                    <a:pos x="202" y="13"/>
                  </a:cxn>
                  <a:cxn ang="0">
                    <a:pos x="228" y="7"/>
                  </a:cxn>
                  <a:cxn ang="0">
                    <a:pos x="255" y="7"/>
                  </a:cxn>
                  <a:cxn ang="0">
                    <a:pos x="276" y="7"/>
                  </a:cxn>
                  <a:cxn ang="0">
                    <a:pos x="302" y="0"/>
                  </a:cxn>
                  <a:cxn ang="0">
                    <a:pos x="329" y="0"/>
                  </a:cxn>
                  <a:cxn ang="0">
                    <a:pos x="356" y="0"/>
                  </a:cxn>
                  <a:cxn ang="0">
                    <a:pos x="383" y="0"/>
                  </a:cxn>
                  <a:cxn ang="0">
                    <a:pos x="410" y="0"/>
                  </a:cxn>
                  <a:cxn ang="0">
                    <a:pos x="437" y="0"/>
                  </a:cxn>
                  <a:cxn ang="0">
                    <a:pos x="464" y="0"/>
                  </a:cxn>
                  <a:cxn ang="0">
                    <a:pos x="464" y="868"/>
                  </a:cxn>
                  <a:cxn ang="0">
                    <a:pos x="0" y="40"/>
                  </a:cxn>
                </a:cxnLst>
                <a:rect l="0" t="0" r="r" b="b"/>
                <a:pathLst>
                  <a:path w="464" h="868">
                    <a:moveTo>
                      <a:pt x="0" y="40"/>
                    </a:moveTo>
                    <a:lnTo>
                      <a:pt x="20" y="34"/>
                    </a:lnTo>
                    <a:lnTo>
                      <a:pt x="47" y="34"/>
                    </a:lnTo>
                    <a:lnTo>
                      <a:pt x="74" y="27"/>
                    </a:lnTo>
                    <a:lnTo>
                      <a:pt x="101" y="27"/>
                    </a:lnTo>
                    <a:lnTo>
                      <a:pt x="121" y="20"/>
                    </a:lnTo>
                    <a:lnTo>
                      <a:pt x="148" y="20"/>
                    </a:lnTo>
                    <a:lnTo>
                      <a:pt x="175" y="13"/>
                    </a:lnTo>
                    <a:lnTo>
                      <a:pt x="202" y="13"/>
                    </a:lnTo>
                    <a:lnTo>
                      <a:pt x="228" y="7"/>
                    </a:lnTo>
                    <a:lnTo>
                      <a:pt x="255" y="7"/>
                    </a:lnTo>
                    <a:lnTo>
                      <a:pt x="276" y="7"/>
                    </a:lnTo>
                    <a:lnTo>
                      <a:pt x="302" y="0"/>
                    </a:lnTo>
                    <a:lnTo>
                      <a:pt x="329" y="0"/>
                    </a:lnTo>
                    <a:lnTo>
                      <a:pt x="356" y="0"/>
                    </a:lnTo>
                    <a:lnTo>
                      <a:pt x="383" y="0"/>
                    </a:lnTo>
                    <a:lnTo>
                      <a:pt x="410" y="0"/>
                    </a:lnTo>
                    <a:lnTo>
                      <a:pt x="437" y="0"/>
                    </a:lnTo>
                    <a:lnTo>
                      <a:pt x="464" y="0"/>
                    </a:lnTo>
                    <a:lnTo>
                      <a:pt x="464" y="868"/>
                    </a:lnTo>
                    <a:lnTo>
                      <a:pt x="0" y="40"/>
                    </a:lnTo>
                    <a:close/>
                  </a:path>
                </a:pathLst>
              </a:custGeom>
              <a:solidFill>
                <a:srgbClr val="993300"/>
              </a:solid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Rectangle 7"/>
              <p:cNvSpPr>
                <a:spLocks noChangeArrowheads="1"/>
              </p:cNvSpPr>
              <p:nvPr/>
            </p:nvSpPr>
            <p:spPr bwMode="auto">
              <a:xfrm>
                <a:off x="2944" y="2850"/>
                <a:ext cx="1506" cy="349"/>
              </a:xfrm>
              <a:prstGeom prst="rect">
                <a:avLst/>
              </a:prstGeom>
              <a:solidFill>
                <a:srgbClr val="80804D"/>
              </a:solidFill>
              <a:ln w="7">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8"/>
              <p:cNvSpPr>
                <a:spLocks/>
              </p:cNvSpPr>
              <p:nvPr/>
            </p:nvSpPr>
            <p:spPr bwMode="auto">
              <a:xfrm>
                <a:off x="2944" y="1982"/>
                <a:ext cx="1506" cy="868"/>
              </a:xfrm>
              <a:custGeom>
                <a:avLst/>
                <a:gdLst/>
                <a:ahLst/>
                <a:cxnLst>
                  <a:cxn ang="0">
                    <a:pos x="27" y="0"/>
                  </a:cxn>
                  <a:cxn ang="0">
                    <a:pos x="74" y="0"/>
                  </a:cxn>
                  <a:cxn ang="0">
                    <a:pos x="128" y="0"/>
                  </a:cxn>
                  <a:cxn ang="0">
                    <a:pos x="181" y="7"/>
                  </a:cxn>
                  <a:cxn ang="0">
                    <a:pos x="235" y="7"/>
                  </a:cxn>
                  <a:cxn ang="0">
                    <a:pos x="282" y="13"/>
                  </a:cxn>
                  <a:cxn ang="0">
                    <a:pos x="336" y="20"/>
                  </a:cxn>
                  <a:cxn ang="0">
                    <a:pos x="390" y="27"/>
                  </a:cxn>
                  <a:cxn ang="0">
                    <a:pos x="437" y="34"/>
                  </a:cxn>
                  <a:cxn ang="0">
                    <a:pos x="491" y="47"/>
                  </a:cxn>
                  <a:cxn ang="0">
                    <a:pos x="538" y="54"/>
                  </a:cxn>
                  <a:cxn ang="0">
                    <a:pos x="585" y="67"/>
                  </a:cxn>
                  <a:cxn ang="0">
                    <a:pos x="632" y="81"/>
                  </a:cxn>
                  <a:cxn ang="0">
                    <a:pos x="679" y="94"/>
                  </a:cxn>
                  <a:cxn ang="0">
                    <a:pos x="726" y="107"/>
                  </a:cxn>
                  <a:cxn ang="0">
                    <a:pos x="773" y="121"/>
                  </a:cxn>
                  <a:cxn ang="0">
                    <a:pos x="820" y="141"/>
                  </a:cxn>
                  <a:cxn ang="0">
                    <a:pos x="860" y="155"/>
                  </a:cxn>
                  <a:cxn ang="0">
                    <a:pos x="907" y="175"/>
                  </a:cxn>
                  <a:cxn ang="0">
                    <a:pos x="948" y="188"/>
                  </a:cxn>
                  <a:cxn ang="0">
                    <a:pos x="988" y="208"/>
                  </a:cxn>
                  <a:cxn ang="0">
                    <a:pos x="1028" y="229"/>
                  </a:cxn>
                  <a:cxn ang="0">
                    <a:pos x="1062" y="255"/>
                  </a:cxn>
                  <a:cxn ang="0">
                    <a:pos x="1102" y="276"/>
                  </a:cxn>
                  <a:cxn ang="0">
                    <a:pos x="1136" y="296"/>
                  </a:cxn>
                  <a:cxn ang="0">
                    <a:pos x="1170" y="323"/>
                  </a:cxn>
                  <a:cxn ang="0">
                    <a:pos x="1203" y="343"/>
                  </a:cxn>
                  <a:cxn ang="0">
                    <a:pos x="1230" y="370"/>
                  </a:cxn>
                  <a:cxn ang="0">
                    <a:pos x="1264" y="390"/>
                  </a:cxn>
                  <a:cxn ang="0">
                    <a:pos x="1291" y="417"/>
                  </a:cxn>
                  <a:cxn ang="0">
                    <a:pos x="1318" y="444"/>
                  </a:cxn>
                  <a:cxn ang="0">
                    <a:pos x="1338" y="471"/>
                  </a:cxn>
                  <a:cxn ang="0">
                    <a:pos x="1365" y="498"/>
                  </a:cxn>
                  <a:cxn ang="0">
                    <a:pos x="1385" y="525"/>
                  </a:cxn>
                  <a:cxn ang="0">
                    <a:pos x="1405" y="558"/>
                  </a:cxn>
                  <a:cxn ang="0">
                    <a:pos x="1425" y="585"/>
                  </a:cxn>
                  <a:cxn ang="0">
                    <a:pos x="1439" y="612"/>
                  </a:cxn>
                  <a:cxn ang="0">
                    <a:pos x="1452" y="639"/>
                  </a:cxn>
                  <a:cxn ang="0">
                    <a:pos x="1465" y="673"/>
                  </a:cxn>
                  <a:cxn ang="0">
                    <a:pos x="1479" y="699"/>
                  </a:cxn>
                  <a:cxn ang="0">
                    <a:pos x="1486" y="733"/>
                  </a:cxn>
                  <a:cxn ang="0">
                    <a:pos x="1492" y="760"/>
                  </a:cxn>
                  <a:cxn ang="0">
                    <a:pos x="1499" y="794"/>
                  </a:cxn>
                  <a:cxn ang="0">
                    <a:pos x="1499" y="821"/>
                  </a:cxn>
                  <a:cxn ang="0">
                    <a:pos x="1506" y="847"/>
                  </a:cxn>
                  <a:cxn ang="0">
                    <a:pos x="0" y="868"/>
                  </a:cxn>
                </a:cxnLst>
                <a:rect l="0" t="0" r="r" b="b"/>
                <a:pathLst>
                  <a:path w="1506" h="868">
                    <a:moveTo>
                      <a:pt x="0" y="0"/>
                    </a:moveTo>
                    <a:lnTo>
                      <a:pt x="27" y="0"/>
                    </a:lnTo>
                    <a:lnTo>
                      <a:pt x="54" y="0"/>
                    </a:lnTo>
                    <a:lnTo>
                      <a:pt x="74" y="0"/>
                    </a:lnTo>
                    <a:lnTo>
                      <a:pt x="101" y="0"/>
                    </a:lnTo>
                    <a:lnTo>
                      <a:pt x="128" y="0"/>
                    </a:lnTo>
                    <a:lnTo>
                      <a:pt x="154" y="0"/>
                    </a:lnTo>
                    <a:lnTo>
                      <a:pt x="181" y="7"/>
                    </a:lnTo>
                    <a:lnTo>
                      <a:pt x="208" y="7"/>
                    </a:lnTo>
                    <a:lnTo>
                      <a:pt x="235" y="7"/>
                    </a:lnTo>
                    <a:lnTo>
                      <a:pt x="262" y="13"/>
                    </a:lnTo>
                    <a:lnTo>
                      <a:pt x="282" y="13"/>
                    </a:lnTo>
                    <a:lnTo>
                      <a:pt x="309" y="20"/>
                    </a:lnTo>
                    <a:lnTo>
                      <a:pt x="336" y="20"/>
                    </a:lnTo>
                    <a:lnTo>
                      <a:pt x="363" y="27"/>
                    </a:lnTo>
                    <a:lnTo>
                      <a:pt x="390" y="27"/>
                    </a:lnTo>
                    <a:lnTo>
                      <a:pt x="410" y="34"/>
                    </a:lnTo>
                    <a:lnTo>
                      <a:pt x="437" y="34"/>
                    </a:lnTo>
                    <a:lnTo>
                      <a:pt x="464" y="40"/>
                    </a:lnTo>
                    <a:lnTo>
                      <a:pt x="491" y="47"/>
                    </a:lnTo>
                    <a:lnTo>
                      <a:pt x="511" y="54"/>
                    </a:lnTo>
                    <a:lnTo>
                      <a:pt x="538" y="54"/>
                    </a:lnTo>
                    <a:lnTo>
                      <a:pt x="565" y="60"/>
                    </a:lnTo>
                    <a:lnTo>
                      <a:pt x="585" y="67"/>
                    </a:lnTo>
                    <a:lnTo>
                      <a:pt x="612" y="74"/>
                    </a:lnTo>
                    <a:lnTo>
                      <a:pt x="632" y="81"/>
                    </a:lnTo>
                    <a:lnTo>
                      <a:pt x="659" y="87"/>
                    </a:lnTo>
                    <a:lnTo>
                      <a:pt x="679" y="94"/>
                    </a:lnTo>
                    <a:lnTo>
                      <a:pt x="706" y="101"/>
                    </a:lnTo>
                    <a:lnTo>
                      <a:pt x="726" y="107"/>
                    </a:lnTo>
                    <a:lnTo>
                      <a:pt x="753" y="114"/>
                    </a:lnTo>
                    <a:lnTo>
                      <a:pt x="773" y="121"/>
                    </a:lnTo>
                    <a:lnTo>
                      <a:pt x="793" y="128"/>
                    </a:lnTo>
                    <a:lnTo>
                      <a:pt x="820" y="141"/>
                    </a:lnTo>
                    <a:lnTo>
                      <a:pt x="840" y="148"/>
                    </a:lnTo>
                    <a:lnTo>
                      <a:pt x="860" y="155"/>
                    </a:lnTo>
                    <a:lnTo>
                      <a:pt x="881" y="161"/>
                    </a:lnTo>
                    <a:lnTo>
                      <a:pt x="907" y="175"/>
                    </a:lnTo>
                    <a:lnTo>
                      <a:pt x="928" y="181"/>
                    </a:lnTo>
                    <a:lnTo>
                      <a:pt x="948" y="188"/>
                    </a:lnTo>
                    <a:lnTo>
                      <a:pt x="968" y="202"/>
                    </a:lnTo>
                    <a:lnTo>
                      <a:pt x="988" y="208"/>
                    </a:lnTo>
                    <a:lnTo>
                      <a:pt x="1008" y="222"/>
                    </a:lnTo>
                    <a:lnTo>
                      <a:pt x="1028" y="229"/>
                    </a:lnTo>
                    <a:lnTo>
                      <a:pt x="1042" y="242"/>
                    </a:lnTo>
                    <a:lnTo>
                      <a:pt x="1062" y="255"/>
                    </a:lnTo>
                    <a:lnTo>
                      <a:pt x="1082" y="262"/>
                    </a:lnTo>
                    <a:lnTo>
                      <a:pt x="1102" y="276"/>
                    </a:lnTo>
                    <a:lnTo>
                      <a:pt x="1116" y="282"/>
                    </a:lnTo>
                    <a:lnTo>
                      <a:pt x="1136" y="296"/>
                    </a:lnTo>
                    <a:lnTo>
                      <a:pt x="1149" y="309"/>
                    </a:lnTo>
                    <a:lnTo>
                      <a:pt x="1170" y="323"/>
                    </a:lnTo>
                    <a:lnTo>
                      <a:pt x="1183" y="329"/>
                    </a:lnTo>
                    <a:lnTo>
                      <a:pt x="1203" y="343"/>
                    </a:lnTo>
                    <a:lnTo>
                      <a:pt x="1217" y="356"/>
                    </a:lnTo>
                    <a:lnTo>
                      <a:pt x="1230" y="370"/>
                    </a:lnTo>
                    <a:lnTo>
                      <a:pt x="1244" y="383"/>
                    </a:lnTo>
                    <a:lnTo>
                      <a:pt x="1264" y="390"/>
                    </a:lnTo>
                    <a:lnTo>
                      <a:pt x="1277" y="403"/>
                    </a:lnTo>
                    <a:lnTo>
                      <a:pt x="1291" y="417"/>
                    </a:lnTo>
                    <a:lnTo>
                      <a:pt x="1304" y="430"/>
                    </a:lnTo>
                    <a:lnTo>
                      <a:pt x="1318" y="444"/>
                    </a:lnTo>
                    <a:lnTo>
                      <a:pt x="1331" y="457"/>
                    </a:lnTo>
                    <a:lnTo>
                      <a:pt x="1338" y="471"/>
                    </a:lnTo>
                    <a:lnTo>
                      <a:pt x="1351" y="484"/>
                    </a:lnTo>
                    <a:lnTo>
                      <a:pt x="1365" y="498"/>
                    </a:lnTo>
                    <a:lnTo>
                      <a:pt x="1371" y="511"/>
                    </a:lnTo>
                    <a:lnTo>
                      <a:pt x="1385" y="525"/>
                    </a:lnTo>
                    <a:lnTo>
                      <a:pt x="1392" y="538"/>
                    </a:lnTo>
                    <a:lnTo>
                      <a:pt x="1405" y="558"/>
                    </a:lnTo>
                    <a:lnTo>
                      <a:pt x="1412" y="572"/>
                    </a:lnTo>
                    <a:lnTo>
                      <a:pt x="1425" y="585"/>
                    </a:lnTo>
                    <a:lnTo>
                      <a:pt x="1432" y="599"/>
                    </a:lnTo>
                    <a:lnTo>
                      <a:pt x="1439" y="612"/>
                    </a:lnTo>
                    <a:lnTo>
                      <a:pt x="1445" y="625"/>
                    </a:lnTo>
                    <a:lnTo>
                      <a:pt x="1452" y="639"/>
                    </a:lnTo>
                    <a:lnTo>
                      <a:pt x="1459" y="659"/>
                    </a:lnTo>
                    <a:lnTo>
                      <a:pt x="1465" y="673"/>
                    </a:lnTo>
                    <a:lnTo>
                      <a:pt x="1472" y="686"/>
                    </a:lnTo>
                    <a:lnTo>
                      <a:pt x="1479" y="699"/>
                    </a:lnTo>
                    <a:lnTo>
                      <a:pt x="1479" y="713"/>
                    </a:lnTo>
                    <a:lnTo>
                      <a:pt x="1486" y="733"/>
                    </a:lnTo>
                    <a:lnTo>
                      <a:pt x="1492" y="747"/>
                    </a:lnTo>
                    <a:lnTo>
                      <a:pt x="1492" y="760"/>
                    </a:lnTo>
                    <a:lnTo>
                      <a:pt x="1499" y="773"/>
                    </a:lnTo>
                    <a:lnTo>
                      <a:pt x="1499" y="794"/>
                    </a:lnTo>
                    <a:lnTo>
                      <a:pt x="1499" y="807"/>
                    </a:lnTo>
                    <a:lnTo>
                      <a:pt x="1499" y="821"/>
                    </a:lnTo>
                    <a:lnTo>
                      <a:pt x="1506" y="834"/>
                    </a:lnTo>
                    <a:lnTo>
                      <a:pt x="1506" y="847"/>
                    </a:lnTo>
                    <a:lnTo>
                      <a:pt x="1506" y="868"/>
                    </a:lnTo>
                    <a:lnTo>
                      <a:pt x="0" y="868"/>
                    </a:lnTo>
                    <a:lnTo>
                      <a:pt x="0" y="0"/>
                    </a:lnTo>
                    <a:close/>
                  </a:path>
                </a:pathLst>
              </a:custGeom>
              <a:solidFill>
                <a:srgbClr val="FFFF99"/>
              </a:solid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9"/>
              <p:cNvSpPr>
                <a:spLocks/>
              </p:cNvSpPr>
              <p:nvPr/>
            </p:nvSpPr>
            <p:spPr bwMode="auto">
              <a:xfrm>
                <a:off x="2944" y="2850"/>
                <a:ext cx="1506" cy="1217"/>
              </a:xfrm>
              <a:custGeom>
                <a:avLst/>
                <a:gdLst/>
                <a:ahLst/>
                <a:cxnLst>
                  <a:cxn ang="0">
                    <a:pos x="1506" y="27"/>
                  </a:cxn>
                  <a:cxn ang="0">
                    <a:pos x="1499" y="74"/>
                  </a:cxn>
                  <a:cxn ang="0">
                    <a:pos x="1492" y="121"/>
                  </a:cxn>
                  <a:cxn ang="0">
                    <a:pos x="1479" y="161"/>
                  </a:cxn>
                  <a:cxn ang="0">
                    <a:pos x="1459" y="208"/>
                  </a:cxn>
                  <a:cxn ang="0">
                    <a:pos x="1439" y="248"/>
                  </a:cxn>
                  <a:cxn ang="0">
                    <a:pos x="1412" y="296"/>
                  </a:cxn>
                  <a:cxn ang="0">
                    <a:pos x="1385" y="336"/>
                  </a:cxn>
                  <a:cxn ang="0">
                    <a:pos x="1351" y="376"/>
                  </a:cxn>
                  <a:cxn ang="0">
                    <a:pos x="1318" y="417"/>
                  </a:cxn>
                  <a:cxn ang="0">
                    <a:pos x="1277" y="457"/>
                  </a:cxn>
                  <a:cxn ang="0">
                    <a:pos x="1230" y="497"/>
                  </a:cxn>
                  <a:cxn ang="0">
                    <a:pos x="1183" y="531"/>
                  </a:cxn>
                  <a:cxn ang="0">
                    <a:pos x="1136" y="565"/>
                  </a:cxn>
                  <a:cxn ang="0">
                    <a:pos x="1082" y="598"/>
                  </a:cxn>
                  <a:cxn ang="0">
                    <a:pos x="1028" y="632"/>
                  </a:cxn>
                  <a:cxn ang="0">
                    <a:pos x="968" y="666"/>
                  </a:cxn>
                  <a:cxn ang="0">
                    <a:pos x="907" y="692"/>
                  </a:cxn>
                  <a:cxn ang="0">
                    <a:pos x="840" y="719"/>
                  </a:cxn>
                  <a:cxn ang="0">
                    <a:pos x="773" y="740"/>
                  </a:cxn>
                  <a:cxn ang="0">
                    <a:pos x="706" y="766"/>
                  </a:cxn>
                  <a:cxn ang="0">
                    <a:pos x="632" y="787"/>
                  </a:cxn>
                  <a:cxn ang="0">
                    <a:pos x="565" y="800"/>
                  </a:cxn>
                  <a:cxn ang="0">
                    <a:pos x="491" y="820"/>
                  </a:cxn>
                  <a:cxn ang="0">
                    <a:pos x="410" y="834"/>
                  </a:cxn>
                  <a:cxn ang="0">
                    <a:pos x="336" y="840"/>
                  </a:cxn>
                  <a:cxn ang="0">
                    <a:pos x="262" y="854"/>
                  </a:cxn>
                  <a:cxn ang="0">
                    <a:pos x="181" y="861"/>
                  </a:cxn>
                  <a:cxn ang="0">
                    <a:pos x="101" y="861"/>
                  </a:cxn>
                  <a:cxn ang="0">
                    <a:pos x="27" y="867"/>
                  </a:cxn>
                  <a:cxn ang="0">
                    <a:pos x="27" y="1217"/>
                  </a:cxn>
                  <a:cxn ang="0">
                    <a:pos x="101" y="1210"/>
                  </a:cxn>
                  <a:cxn ang="0">
                    <a:pos x="181" y="1210"/>
                  </a:cxn>
                  <a:cxn ang="0">
                    <a:pos x="262" y="1204"/>
                  </a:cxn>
                  <a:cxn ang="0">
                    <a:pos x="336" y="1190"/>
                  </a:cxn>
                  <a:cxn ang="0">
                    <a:pos x="410" y="1183"/>
                  </a:cxn>
                  <a:cxn ang="0">
                    <a:pos x="491" y="1170"/>
                  </a:cxn>
                  <a:cxn ang="0">
                    <a:pos x="565" y="1150"/>
                  </a:cxn>
                  <a:cxn ang="0">
                    <a:pos x="632" y="1136"/>
                  </a:cxn>
                  <a:cxn ang="0">
                    <a:pos x="706" y="1116"/>
                  </a:cxn>
                  <a:cxn ang="0">
                    <a:pos x="773" y="1089"/>
                  </a:cxn>
                  <a:cxn ang="0">
                    <a:pos x="840" y="1069"/>
                  </a:cxn>
                  <a:cxn ang="0">
                    <a:pos x="907" y="1042"/>
                  </a:cxn>
                  <a:cxn ang="0">
                    <a:pos x="968" y="1015"/>
                  </a:cxn>
                  <a:cxn ang="0">
                    <a:pos x="1028" y="982"/>
                  </a:cxn>
                  <a:cxn ang="0">
                    <a:pos x="1082" y="948"/>
                  </a:cxn>
                  <a:cxn ang="0">
                    <a:pos x="1136" y="914"/>
                  </a:cxn>
                  <a:cxn ang="0">
                    <a:pos x="1183" y="881"/>
                  </a:cxn>
                  <a:cxn ang="0">
                    <a:pos x="1230" y="847"/>
                  </a:cxn>
                  <a:cxn ang="0">
                    <a:pos x="1277" y="807"/>
                  </a:cxn>
                  <a:cxn ang="0">
                    <a:pos x="1318" y="766"/>
                  </a:cxn>
                  <a:cxn ang="0">
                    <a:pos x="1351" y="726"/>
                  </a:cxn>
                  <a:cxn ang="0">
                    <a:pos x="1385" y="686"/>
                  </a:cxn>
                  <a:cxn ang="0">
                    <a:pos x="1412" y="645"/>
                  </a:cxn>
                  <a:cxn ang="0">
                    <a:pos x="1439" y="598"/>
                  </a:cxn>
                  <a:cxn ang="0">
                    <a:pos x="1459" y="558"/>
                  </a:cxn>
                  <a:cxn ang="0">
                    <a:pos x="1479" y="511"/>
                  </a:cxn>
                  <a:cxn ang="0">
                    <a:pos x="1492" y="470"/>
                  </a:cxn>
                  <a:cxn ang="0">
                    <a:pos x="1499" y="423"/>
                  </a:cxn>
                  <a:cxn ang="0">
                    <a:pos x="1506" y="376"/>
                  </a:cxn>
                  <a:cxn ang="0">
                    <a:pos x="1506" y="0"/>
                  </a:cxn>
                </a:cxnLst>
                <a:rect l="0" t="0" r="r" b="b"/>
                <a:pathLst>
                  <a:path w="1506" h="1217">
                    <a:moveTo>
                      <a:pt x="1506" y="0"/>
                    </a:moveTo>
                    <a:lnTo>
                      <a:pt x="1506" y="13"/>
                    </a:lnTo>
                    <a:lnTo>
                      <a:pt x="1506" y="27"/>
                    </a:lnTo>
                    <a:lnTo>
                      <a:pt x="1499" y="47"/>
                    </a:lnTo>
                    <a:lnTo>
                      <a:pt x="1499" y="60"/>
                    </a:lnTo>
                    <a:lnTo>
                      <a:pt x="1499" y="74"/>
                    </a:lnTo>
                    <a:lnTo>
                      <a:pt x="1499" y="87"/>
                    </a:lnTo>
                    <a:lnTo>
                      <a:pt x="1492" y="100"/>
                    </a:lnTo>
                    <a:lnTo>
                      <a:pt x="1492" y="121"/>
                    </a:lnTo>
                    <a:lnTo>
                      <a:pt x="1486" y="134"/>
                    </a:lnTo>
                    <a:lnTo>
                      <a:pt x="1479" y="148"/>
                    </a:lnTo>
                    <a:lnTo>
                      <a:pt x="1479" y="161"/>
                    </a:lnTo>
                    <a:lnTo>
                      <a:pt x="1472" y="181"/>
                    </a:lnTo>
                    <a:lnTo>
                      <a:pt x="1465" y="195"/>
                    </a:lnTo>
                    <a:lnTo>
                      <a:pt x="1459" y="208"/>
                    </a:lnTo>
                    <a:lnTo>
                      <a:pt x="1452" y="222"/>
                    </a:lnTo>
                    <a:lnTo>
                      <a:pt x="1445" y="235"/>
                    </a:lnTo>
                    <a:lnTo>
                      <a:pt x="1439" y="248"/>
                    </a:lnTo>
                    <a:lnTo>
                      <a:pt x="1432" y="269"/>
                    </a:lnTo>
                    <a:lnTo>
                      <a:pt x="1425" y="282"/>
                    </a:lnTo>
                    <a:lnTo>
                      <a:pt x="1412" y="296"/>
                    </a:lnTo>
                    <a:lnTo>
                      <a:pt x="1405" y="309"/>
                    </a:lnTo>
                    <a:lnTo>
                      <a:pt x="1392" y="322"/>
                    </a:lnTo>
                    <a:lnTo>
                      <a:pt x="1385" y="336"/>
                    </a:lnTo>
                    <a:lnTo>
                      <a:pt x="1371" y="349"/>
                    </a:lnTo>
                    <a:lnTo>
                      <a:pt x="1365" y="363"/>
                    </a:lnTo>
                    <a:lnTo>
                      <a:pt x="1351" y="376"/>
                    </a:lnTo>
                    <a:lnTo>
                      <a:pt x="1338" y="390"/>
                    </a:lnTo>
                    <a:lnTo>
                      <a:pt x="1331" y="403"/>
                    </a:lnTo>
                    <a:lnTo>
                      <a:pt x="1318" y="417"/>
                    </a:lnTo>
                    <a:lnTo>
                      <a:pt x="1304" y="430"/>
                    </a:lnTo>
                    <a:lnTo>
                      <a:pt x="1291" y="444"/>
                    </a:lnTo>
                    <a:lnTo>
                      <a:pt x="1277" y="457"/>
                    </a:lnTo>
                    <a:lnTo>
                      <a:pt x="1264" y="470"/>
                    </a:lnTo>
                    <a:lnTo>
                      <a:pt x="1244" y="484"/>
                    </a:lnTo>
                    <a:lnTo>
                      <a:pt x="1230" y="497"/>
                    </a:lnTo>
                    <a:lnTo>
                      <a:pt x="1217" y="511"/>
                    </a:lnTo>
                    <a:lnTo>
                      <a:pt x="1203" y="518"/>
                    </a:lnTo>
                    <a:lnTo>
                      <a:pt x="1183" y="531"/>
                    </a:lnTo>
                    <a:lnTo>
                      <a:pt x="1170" y="544"/>
                    </a:lnTo>
                    <a:lnTo>
                      <a:pt x="1149" y="558"/>
                    </a:lnTo>
                    <a:lnTo>
                      <a:pt x="1136" y="565"/>
                    </a:lnTo>
                    <a:lnTo>
                      <a:pt x="1116" y="578"/>
                    </a:lnTo>
                    <a:lnTo>
                      <a:pt x="1102" y="592"/>
                    </a:lnTo>
                    <a:lnTo>
                      <a:pt x="1082" y="598"/>
                    </a:lnTo>
                    <a:lnTo>
                      <a:pt x="1062" y="612"/>
                    </a:lnTo>
                    <a:lnTo>
                      <a:pt x="1042" y="625"/>
                    </a:lnTo>
                    <a:lnTo>
                      <a:pt x="1028" y="632"/>
                    </a:lnTo>
                    <a:lnTo>
                      <a:pt x="1008" y="645"/>
                    </a:lnTo>
                    <a:lnTo>
                      <a:pt x="988" y="652"/>
                    </a:lnTo>
                    <a:lnTo>
                      <a:pt x="968" y="666"/>
                    </a:lnTo>
                    <a:lnTo>
                      <a:pt x="948" y="672"/>
                    </a:lnTo>
                    <a:lnTo>
                      <a:pt x="928" y="679"/>
                    </a:lnTo>
                    <a:lnTo>
                      <a:pt x="907" y="692"/>
                    </a:lnTo>
                    <a:lnTo>
                      <a:pt x="881" y="699"/>
                    </a:lnTo>
                    <a:lnTo>
                      <a:pt x="860" y="706"/>
                    </a:lnTo>
                    <a:lnTo>
                      <a:pt x="840" y="719"/>
                    </a:lnTo>
                    <a:lnTo>
                      <a:pt x="820" y="726"/>
                    </a:lnTo>
                    <a:lnTo>
                      <a:pt x="793" y="733"/>
                    </a:lnTo>
                    <a:lnTo>
                      <a:pt x="773" y="740"/>
                    </a:lnTo>
                    <a:lnTo>
                      <a:pt x="753" y="746"/>
                    </a:lnTo>
                    <a:lnTo>
                      <a:pt x="726" y="760"/>
                    </a:lnTo>
                    <a:lnTo>
                      <a:pt x="706" y="766"/>
                    </a:lnTo>
                    <a:lnTo>
                      <a:pt x="679" y="773"/>
                    </a:lnTo>
                    <a:lnTo>
                      <a:pt x="659" y="780"/>
                    </a:lnTo>
                    <a:lnTo>
                      <a:pt x="632" y="787"/>
                    </a:lnTo>
                    <a:lnTo>
                      <a:pt x="612" y="793"/>
                    </a:lnTo>
                    <a:lnTo>
                      <a:pt x="585" y="793"/>
                    </a:lnTo>
                    <a:lnTo>
                      <a:pt x="565" y="800"/>
                    </a:lnTo>
                    <a:lnTo>
                      <a:pt x="538" y="807"/>
                    </a:lnTo>
                    <a:lnTo>
                      <a:pt x="511" y="814"/>
                    </a:lnTo>
                    <a:lnTo>
                      <a:pt x="491" y="820"/>
                    </a:lnTo>
                    <a:lnTo>
                      <a:pt x="464" y="820"/>
                    </a:lnTo>
                    <a:lnTo>
                      <a:pt x="437" y="827"/>
                    </a:lnTo>
                    <a:lnTo>
                      <a:pt x="410" y="834"/>
                    </a:lnTo>
                    <a:lnTo>
                      <a:pt x="390" y="834"/>
                    </a:lnTo>
                    <a:lnTo>
                      <a:pt x="363" y="840"/>
                    </a:lnTo>
                    <a:lnTo>
                      <a:pt x="336" y="840"/>
                    </a:lnTo>
                    <a:lnTo>
                      <a:pt x="309" y="847"/>
                    </a:lnTo>
                    <a:lnTo>
                      <a:pt x="282" y="847"/>
                    </a:lnTo>
                    <a:lnTo>
                      <a:pt x="262" y="854"/>
                    </a:lnTo>
                    <a:lnTo>
                      <a:pt x="235" y="854"/>
                    </a:lnTo>
                    <a:lnTo>
                      <a:pt x="208" y="854"/>
                    </a:lnTo>
                    <a:lnTo>
                      <a:pt x="181" y="861"/>
                    </a:lnTo>
                    <a:lnTo>
                      <a:pt x="154" y="861"/>
                    </a:lnTo>
                    <a:lnTo>
                      <a:pt x="128" y="861"/>
                    </a:lnTo>
                    <a:lnTo>
                      <a:pt x="101" y="861"/>
                    </a:lnTo>
                    <a:lnTo>
                      <a:pt x="74" y="867"/>
                    </a:lnTo>
                    <a:lnTo>
                      <a:pt x="54" y="867"/>
                    </a:lnTo>
                    <a:lnTo>
                      <a:pt x="27" y="867"/>
                    </a:lnTo>
                    <a:lnTo>
                      <a:pt x="0" y="867"/>
                    </a:lnTo>
                    <a:lnTo>
                      <a:pt x="0" y="1217"/>
                    </a:lnTo>
                    <a:lnTo>
                      <a:pt x="27" y="1217"/>
                    </a:lnTo>
                    <a:lnTo>
                      <a:pt x="54" y="1217"/>
                    </a:lnTo>
                    <a:lnTo>
                      <a:pt x="74" y="1217"/>
                    </a:lnTo>
                    <a:lnTo>
                      <a:pt x="101" y="1210"/>
                    </a:lnTo>
                    <a:lnTo>
                      <a:pt x="128" y="1210"/>
                    </a:lnTo>
                    <a:lnTo>
                      <a:pt x="154" y="1210"/>
                    </a:lnTo>
                    <a:lnTo>
                      <a:pt x="181" y="1210"/>
                    </a:lnTo>
                    <a:lnTo>
                      <a:pt x="208" y="1204"/>
                    </a:lnTo>
                    <a:lnTo>
                      <a:pt x="235" y="1204"/>
                    </a:lnTo>
                    <a:lnTo>
                      <a:pt x="262" y="1204"/>
                    </a:lnTo>
                    <a:lnTo>
                      <a:pt x="282" y="1197"/>
                    </a:lnTo>
                    <a:lnTo>
                      <a:pt x="309" y="1197"/>
                    </a:lnTo>
                    <a:lnTo>
                      <a:pt x="336" y="1190"/>
                    </a:lnTo>
                    <a:lnTo>
                      <a:pt x="363" y="1190"/>
                    </a:lnTo>
                    <a:lnTo>
                      <a:pt x="390" y="1183"/>
                    </a:lnTo>
                    <a:lnTo>
                      <a:pt x="410" y="1183"/>
                    </a:lnTo>
                    <a:lnTo>
                      <a:pt x="437" y="1177"/>
                    </a:lnTo>
                    <a:lnTo>
                      <a:pt x="464" y="1170"/>
                    </a:lnTo>
                    <a:lnTo>
                      <a:pt x="491" y="1170"/>
                    </a:lnTo>
                    <a:lnTo>
                      <a:pt x="511" y="1163"/>
                    </a:lnTo>
                    <a:lnTo>
                      <a:pt x="538" y="1157"/>
                    </a:lnTo>
                    <a:lnTo>
                      <a:pt x="565" y="1150"/>
                    </a:lnTo>
                    <a:lnTo>
                      <a:pt x="585" y="1143"/>
                    </a:lnTo>
                    <a:lnTo>
                      <a:pt x="612" y="1143"/>
                    </a:lnTo>
                    <a:lnTo>
                      <a:pt x="632" y="1136"/>
                    </a:lnTo>
                    <a:lnTo>
                      <a:pt x="659" y="1130"/>
                    </a:lnTo>
                    <a:lnTo>
                      <a:pt x="679" y="1123"/>
                    </a:lnTo>
                    <a:lnTo>
                      <a:pt x="706" y="1116"/>
                    </a:lnTo>
                    <a:lnTo>
                      <a:pt x="726" y="1109"/>
                    </a:lnTo>
                    <a:lnTo>
                      <a:pt x="753" y="1096"/>
                    </a:lnTo>
                    <a:lnTo>
                      <a:pt x="773" y="1089"/>
                    </a:lnTo>
                    <a:lnTo>
                      <a:pt x="793" y="1083"/>
                    </a:lnTo>
                    <a:lnTo>
                      <a:pt x="820" y="1076"/>
                    </a:lnTo>
                    <a:lnTo>
                      <a:pt x="840" y="1069"/>
                    </a:lnTo>
                    <a:lnTo>
                      <a:pt x="860" y="1056"/>
                    </a:lnTo>
                    <a:lnTo>
                      <a:pt x="881" y="1049"/>
                    </a:lnTo>
                    <a:lnTo>
                      <a:pt x="907" y="1042"/>
                    </a:lnTo>
                    <a:lnTo>
                      <a:pt x="928" y="1029"/>
                    </a:lnTo>
                    <a:lnTo>
                      <a:pt x="948" y="1022"/>
                    </a:lnTo>
                    <a:lnTo>
                      <a:pt x="968" y="1015"/>
                    </a:lnTo>
                    <a:lnTo>
                      <a:pt x="988" y="1002"/>
                    </a:lnTo>
                    <a:lnTo>
                      <a:pt x="1008" y="995"/>
                    </a:lnTo>
                    <a:lnTo>
                      <a:pt x="1028" y="982"/>
                    </a:lnTo>
                    <a:lnTo>
                      <a:pt x="1042" y="975"/>
                    </a:lnTo>
                    <a:lnTo>
                      <a:pt x="1062" y="961"/>
                    </a:lnTo>
                    <a:lnTo>
                      <a:pt x="1082" y="948"/>
                    </a:lnTo>
                    <a:lnTo>
                      <a:pt x="1102" y="941"/>
                    </a:lnTo>
                    <a:lnTo>
                      <a:pt x="1116" y="928"/>
                    </a:lnTo>
                    <a:lnTo>
                      <a:pt x="1136" y="914"/>
                    </a:lnTo>
                    <a:lnTo>
                      <a:pt x="1149" y="908"/>
                    </a:lnTo>
                    <a:lnTo>
                      <a:pt x="1170" y="894"/>
                    </a:lnTo>
                    <a:lnTo>
                      <a:pt x="1183" y="881"/>
                    </a:lnTo>
                    <a:lnTo>
                      <a:pt x="1203" y="867"/>
                    </a:lnTo>
                    <a:lnTo>
                      <a:pt x="1217" y="861"/>
                    </a:lnTo>
                    <a:lnTo>
                      <a:pt x="1230" y="847"/>
                    </a:lnTo>
                    <a:lnTo>
                      <a:pt x="1244" y="834"/>
                    </a:lnTo>
                    <a:lnTo>
                      <a:pt x="1264" y="820"/>
                    </a:lnTo>
                    <a:lnTo>
                      <a:pt x="1277" y="807"/>
                    </a:lnTo>
                    <a:lnTo>
                      <a:pt x="1291" y="793"/>
                    </a:lnTo>
                    <a:lnTo>
                      <a:pt x="1304" y="780"/>
                    </a:lnTo>
                    <a:lnTo>
                      <a:pt x="1318" y="766"/>
                    </a:lnTo>
                    <a:lnTo>
                      <a:pt x="1331" y="753"/>
                    </a:lnTo>
                    <a:lnTo>
                      <a:pt x="1338" y="740"/>
                    </a:lnTo>
                    <a:lnTo>
                      <a:pt x="1351" y="726"/>
                    </a:lnTo>
                    <a:lnTo>
                      <a:pt x="1365" y="713"/>
                    </a:lnTo>
                    <a:lnTo>
                      <a:pt x="1371" y="699"/>
                    </a:lnTo>
                    <a:lnTo>
                      <a:pt x="1385" y="686"/>
                    </a:lnTo>
                    <a:lnTo>
                      <a:pt x="1392" y="672"/>
                    </a:lnTo>
                    <a:lnTo>
                      <a:pt x="1405" y="659"/>
                    </a:lnTo>
                    <a:lnTo>
                      <a:pt x="1412" y="645"/>
                    </a:lnTo>
                    <a:lnTo>
                      <a:pt x="1425" y="632"/>
                    </a:lnTo>
                    <a:lnTo>
                      <a:pt x="1432" y="618"/>
                    </a:lnTo>
                    <a:lnTo>
                      <a:pt x="1439" y="598"/>
                    </a:lnTo>
                    <a:lnTo>
                      <a:pt x="1445" y="585"/>
                    </a:lnTo>
                    <a:lnTo>
                      <a:pt x="1452" y="571"/>
                    </a:lnTo>
                    <a:lnTo>
                      <a:pt x="1459" y="558"/>
                    </a:lnTo>
                    <a:lnTo>
                      <a:pt x="1465" y="544"/>
                    </a:lnTo>
                    <a:lnTo>
                      <a:pt x="1472" y="531"/>
                    </a:lnTo>
                    <a:lnTo>
                      <a:pt x="1479" y="511"/>
                    </a:lnTo>
                    <a:lnTo>
                      <a:pt x="1479" y="497"/>
                    </a:lnTo>
                    <a:lnTo>
                      <a:pt x="1486" y="484"/>
                    </a:lnTo>
                    <a:lnTo>
                      <a:pt x="1492" y="470"/>
                    </a:lnTo>
                    <a:lnTo>
                      <a:pt x="1492" y="450"/>
                    </a:lnTo>
                    <a:lnTo>
                      <a:pt x="1499" y="437"/>
                    </a:lnTo>
                    <a:lnTo>
                      <a:pt x="1499" y="423"/>
                    </a:lnTo>
                    <a:lnTo>
                      <a:pt x="1499" y="410"/>
                    </a:lnTo>
                    <a:lnTo>
                      <a:pt x="1499" y="396"/>
                    </a:lnTo>
                    <a:lnTo>
                      <a:pt x="1506" y="376"/>
                    </a:lnTo>
                    <a:lnTo>
                      <a:pt x="1506" y="363"/>
                    </a:lnTo>
                    <a:lnTo>
                      <a:pt x="1506" y="349"/>
                    </a:lnTo>
                    <a:lnTo>
                      <a:pt x="1506" y="0"/>
                    </a:lnTo>
                    <a:close/>
                  </a:path>
                </a:pathLst>
              </a:custGeom>
              <a:solidFill>
                <a:srgbClr val="4D6680"/>
              </a:solid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10"/>
              <p:cNvSpPr>
                <a:spLocks/>
              </p:cNvSpPr>
              <p:nvPr/>
            </p:nvSpPr>
            <p:spPr bwMode="auto">
              <a:xfrm>
                <a:off x="2944" y="2850"/>
                <a:ext cx="1506" cy="867"/>
              </a:xfrm>
              <a:custGeom>
                <a:avLst/>
                <a:gdLst/>
                <a:ahLst/>
                <a:cxnLst>
                  <a:cxn ang="0">
                    <a:pos x="1506" y="13"/>
                  </a:cxn>
                  <a:cxn ang="0">
                    <a:pos x="1499" y="47"/>
                  </a:cxn>
                  <a:cxn ang="0">
                    <a:pos x="1499" y="74"/>
                  </a:cxn>
                  <a:cxn ang="0">
                    <a:pos x="1492" y="100"/>
                  </a:cxn>
                  <a:cxn ang="0">
                    <a:pos x="1486" y="134"/>
                  </a:cxn>
                  <a:cxn ang="0">
                    <a:pos x="1479" y="161"/>
                  </a:cxn>
                  <a:cxn ang="0">
                    <a:pos x="1465" y="195"/>
                  </a:cxn>
                  <a:cxn ang="0">
                    <a:pos x="1452" y="222"/>
                  </a:cxn>
                  <a:cxn ang="0">
                    <a:pos x="1439" y="248"/>
                  </a:cxn>
                  <a:cxn ang="0">
                    <a:pos x="1425" y="282"/>
                  </a:cxn>
                  <a:cxn ang="0">
                    <a:pos x="1405" y="309"/>
                  </a:cxn>
                  <a:cxn ang="0">
                    <a:pos x="1385" y="336"/>
                  </a:cxn>
                  <a:cxn ang="0">
                    <a:pos x="1365" y="363"/>
                  </a:cxn>
                  <a:cxn ang="0">
                    <a:pos x="1338" y="390"/>
                  </a:cxn>
                  <a:cxn ang="0">
                    <a:pos x="1318" y="417"/>
                  </a:cxn>
                  <a:cxn ang="0">
                    <a:pos x="1291" y="444"/>
                  </a:cxn>
                  <a:cxn ang="0">
                    <a:pos x="1264" y="470"/>
                  </a:cxn>
                  <a:cxn ang="0">
                    <a:pos x="1230" y="497"/>
                  </a:cxn>
                  <a:cxn ang="0">
                    <a:pos x="1203" y="518"/>
                  </a:cxn>
                  <a:cxn ang="0">
                    <a:pos x="1170" y="544"/>
                  </a:cxn>
                  <a:cxn ang="0">
                    <a:pos x="1136" y="565"/>
                  </a:cxn>
                  <a:cxn ang="0">
                    <a:pos x="1102" y="592"/>
                  </a:cxn>
                  <a:cxn ang="0">
                    <a:pos x="1062" y="612"/>
                  </a:cxn>
                  <a:cxn ang="0">
                    <a:pos x="1028" y="632"/>
                  </a:cxn>
                  <a:cxn ang="0">
                    <a:pos x="988" y="652"/>
                  </a:cxn>
                  <a:cxn ang="0">
                    <a:pos x="948" y="672"/>
                  </a:cxn>
                  <a:cxn ang="0">
                    <a:pos x="907" y="692"/>
                  </a:cxn>
                  <a:cxn ang="0">
                    <a:pos x="860" y="706"/>
                  </a:cxn>
                  <a:cxn ang="0">
                    <a:pos x="820" y="726"/>
                  </a:cxn>
                  <a:cxn ang="0">
                    <a:pos x="773" y="740"/>
                  </a:cxn>
                  <a:cxn ang="0">
                    <a:pos x="726" y="760"/>
                  </a:cxn>
                  <a:cxn ang="0">
                    <a:pos x="679" y="773"/>
                  </a:cxn>
                  <a:cxn ang="0">
                    <a:pos x="632" y="787"/>
                  </a:cxn>
                  <a:cxn ang="0">
                    <a:pos x="585" y="793"/>
                  </a:cxn>
                  <a:cxn ang="0">
                    <a:pos x="538" y="807"/>
                  </a:cxn>
                  <a:cxn ang="0">
                    <a:pos x="491" y="820"/>
                  </a:cxn>
                  <a:cxn ang="0">
                    <a:pos x="437" y="827"/>
                  </a:cxn>
                  <a:cxn ang="0">
                    <a:pos x="390" y="834"/>
                  </a:cxn>
                  <a:cxn ang="0">
                    <a:pos x="336" y="840"/>
                  </a:cxn>
                  <a:cxn ang="0">
                    <a:pos x="282" y="847"/>
                  </a:cxn>
                  <a:cxn ang="0">
                    <a:pos x="235" y="854"/>
                  </a:cxn>
                  <a:cxn ang="0">
                    <a:pos x="181" y="861"/>
                  </a:cxn>
                  <a:cxn ang="0">
                    <a:pos x="128" y="861"/>
                  </a:cxn>
                  <a:cxn ang="0">
                    <a:pos x="74" y="867"/>
                  </a:cxn>
                  <a:cxn ang="0">
                    <a:pos x="27" y="867"/>
                  </a:cxn>
                  <a:cxn ang="0">
                    <a:pos x="0" y="0"/>
                  </a:cxn>
                </a:cxnLst>
                <a:rect l="0" t="0" r="r" b="b"/>
                <a:pathLst>
                  <a:path w="1506" h="867">
                    <a:moveTo>
                      <a:pt x="1506" y="0"/>
                    </a:moveTo>
                    <a:lnTo>
                      <a:pt x="1506" y="13"/>
                    </a:lnTo>
                    <a:lnTo>
                      <a:pt x="1506" y="27"/>
                    </a:lnTo>
                    <a:lnTo>
                      <a:pt x="1499" y="47"/>
                    </a:lnTo>
                    <a:lnTo>
                      <a:pt x="1499" y="60"/>
                    </a:lnTo>
                    <a:lnTo>
                      <a:pt x="1499" y="74"/>
                    </a:lnTo>
                    <a:lnTo>
                      <a:pt x="1499" y="87"/>
                    </a:lnTo>
                    <a:lnTo>
                      <a:pt x="1492" y="100"/>
                    </a:lnTo>
                    <a:lnTo>
                      <a:pt x="1492" y="121"/>
                    </a:lnTo>
                    <a:lnTo>
                      <a:pt x="1486" y="134"/>
                    </a:lnTo>
                    <a:lnTo>
                      <a:pt x="1479" y="148"/>
                    </a:lnTo>
                    <a:lnTo>
                      <a:pt x="1479" y="161"/>
                    </a:lnTo>
                    <a:lnTo>
                      <a:pt x="1472" y="181"/>
                    </a:lnTo>
                    <a:lnTo>
                      <a:pt x="1465" y="195"/>
                    </a:lnTo>
                    <a:lnTo>
                      <a:pt x="1459" y="208"/>
                    </a:lnTo>
                    <a:lnTo>
                      <a:pt x="1452" y="222"/>
                    </a:lnTo>
                    <a:lnTo>
                      <a:pt x="1445" y="235"/>
                    </a:lnTo>
                    <a:lnTo>
                      <a:pt x="1439" y="248"/>
                    </a:lnTo>
                    <a:lnTo>
                      <a:pt x="1432" y="269"/>
                    </a:lnTo>
                    <a:lnTo>
                      <a:pt x="1425" y="282"/>
                    </a:lnTo>
                    <a:lnTo>
                      <a:pt x="1412" y="296"/>
                    </a:lnTo>
                    <a:lnTo>
                      <a:pt x="1405" y="309"/>
                    </a:lnTo>
                    <a:lnTo>
                      <a:pt x="1392" y="322"/>
                    </a:lnTo>
                    <a:lnTo>
                      <a:pt x="1385" y="336"/>
                    </a:lnTo>
                    <a:lnTo>
                      <a:pt x="1371" y="349"/>
                    </a:lnTo>
                    <a:lnTo>
                      <a:pt x="1365" y="363"/>
                    </a:lnTo>
                    <a:lnTo>
                      <a:pt x="1351" y="376"/>
                    </a:lnTo>
                    <a:lnTo>
                      <a:pt x="1338" y="390"/>
                    </a:lnTo>
                    <a:lnTo>
                      <a:pt x="1331" y="403"/>
                    </a:lnTo>
                    <a:lnTo>
                      <a:pt x="1318" y="417"/>
                    </a:lnTo>
                    <a:lnTo>
                      <a:pt x="1304" y="430"/>
                    </a:lnTo>
                    <a:lnTo>
                      <a:pt x="1291" y="444"/>
                    </a:lnTo>
                    <a:lnTo>
                      <a:pt x="1277" y="457"/>
                    </a:lnTo>
                    <a:lnTo>
                      <a:pt x="1264" y="470"/>
                    </a:lnTo>
                    <a:lnTo>
                      <a:pt x="1244" y="484"/>
                    </a:lnTo>
                    <a:lnTo>
                      <a:pt x="1230" y="497"/>
                    </a:lnTo>
                    <a:lnTo>
                      <a:pt x="1217" y="511"/>
                    </a:lnTo>
                    <a:lnTo>
                      <a:pt x="1203" y="518"/>
                    </a:lnTo>
                    <a:lnTo>
                      <a:pt x="1183" y="531"/>
                    </a:lnTo>
                    <a:lnTo>
                      <a:pt x="1170" y="544"/>
                    </a:lnTo>
                    <a:lnTo>
                      <a:pt x="1149" y="558"/>
                    </a:lnTo>
                    <a:lnTo>
                      <a:pt x="1136" y="565"/>
                    </a:lnTo>
                    <a:lnTo>
                      <a:pt x="1116" y="578"/>
                    </a:lnTo>
                    <a:lnTo>
                      <a:pt x="1102" y="592"/>
                    </a:lnTo>
                    <a:lnTo>
                      <a:pt x="1082" y="598"/>
                    </a:lnTo>
                    <a:lnTo>
                      <a:pt x="1062" y="612"/>
                    </a:lnTo>
                    <a:lnTo>
                      <a:pt x="1042" y="625"/>
                    </a:lnTo>
                    <a:lnTo>
                      <a:pt x="1028" y="632"/>
                    </a:lnTo>
                    <a:lnTo>
                      <a:pt x="1008" y="645"/>
                    </a:lnTo>
                    <a:lnTo>
                      <a:pt x="988" y="652"/>
                    </a:lnTo>
                    <a:lnTo>
                      <a:pt x="968" y="666"/>
                    </a:lnTo>
                    <a:lnTo>
                      <a:pt x="948" y="672"/>
                    </a:lnTo>
                    <a:lnTo>
                      <a:pt x="928" y="679"/>
                    </a:lnTo>
                    <a:lnTo>
                      <a:pt x="907" y="692"/>
                    </a:lnTo>
                    <a:lnTo>
                      <a:pt x="881" y="699"/>
                    </a:lnTo>
                    <a:lnTo>
                      <a:pt x="860" y="706"/>
                    </a:lnTo>
                    <a:lnTo>
                      <a:pt x="840" y="719"/>
                    </a:lnTo>
                    <a:lnTo>
                      <a:pt x="820" y="726"/>
                    </a:lnTo>
                    <a:lnTo>
                      <a:pt x="793" y="733"/>
                    </a:lnTo>
                    <a:lnTo>
                      <a:pt x="773" y="740"/>
                    </a:lnTo>
                    <a:lnTo>
                      <a:pt x="753" y="746"/>
                    </a:lnTo>
                    <a:lnTo>
                      <a:pt x="726" y="760"/>
                    </a:lnTo>
                    <a:lnTo>
                      <a:pt x="706" y="766"/>
                    </a:lnTo>
                    <a:lnTo>
                      <a:pt x="679" y="773"/>
                    </a:lnTo>
                    <a:lnTo>
                      <a:pt x="659" y="780"/>
                    </a:lnTo>
                    <a:lnTo>
                      <a:pt x="632" y="787"/>
                    </a:lnTo>
                    <a:lnTo>
                      <a:pt x="612" y="793"/>
                    </a:lnTo>
                    <a:lnTo>
                      <a:pt x="585" y="793"/>
                    </a:lnTo>
                    <a:lnTo>
                      <a:pt x="565" y="800"/>
                    </a:lnTo>
                    <a:lnTo>
                      <a:pt x="538" y="807"/>
                    </a:lnTo>
                    <a:lnTo>
                      <a:pt x="511" y="814"/>
                    </a:lnTo>
                    <a:lnTo>
                      <a:pt x="491" y="820"/>
                    </a:lnTo>
                    <a:lnTo>
                      <a:pt x="464" y="820"/>
                    </a:lnTo>
                    <a:lnTo>
                      <a:pt x="437" y="827"/>
                    </a:lnTo>
                    <a:lnTo>
                      <a:pt x="410" y="834"/>
                    </a:lnTo>
                    <a:lnTo>
                      <a:pt x="390" y="834"/>
                    </a:lnTo>
                    <a:lnTo>
                      <a:pt x="363" y="840"/>
                    </a:lnTo>
                    <a:lnTo>
                      <a:pt x="336" y="840"/>
                    </a:lnTo>
                    <a:lnTo>
                      <a:pt x="309" y="847"/>
                    </a:lnTo>
                    <a:lnTo>
                      <a:pt x="282" y="847"/>
                    </a:lnTo>
                    <a:lnTo>
                      <a:pt x="262" y="854"/>
                    </a:lnTo>
                    <a:lnTo>
                      <a:pt x="235" y="854"/>
                    </a:lnTo>
                    <a:lnTo>
                      <a:pt x="208" y="854"/>
                    </a:lnTo>
                    <a:lnTo>
                      <a:pt x="181" y="861"/>
                    </a:lnTo>
                    <a:lnTo>
                      <a:pt x="154" y="861"/>
                    </a:lnTo>
                    <a:lnTo>
                      <a:pt x="128" y="861"/>
                    </a:lnTo>
                    <a:lnTo>
                      <a:pt x="101" y="861"/>
                    </a:lnTo>
                    <a:lnTo>
                      <a:pt x="74" y="867"/>
                    </a:lnTo>
                    <a:lnTo>
                      <a:pt x="54" y="867"/>
                    </a:lnTo>
                    <a:lnTo>
                      <a:pt x="27" y="867"/>
                    </a:lnTo>
                    <a:lnTo>
                      <a:pt x="0" y="867"/>
                    </a:lnTo>
                    <a:lnTo>
                      <a:pt x="0" y="0"/>
                    </a:lnTo>
                    <a:lnTo>
                      <a:pt x="1506" y="0"/>
                    </a:lnTo>
                    <a:close/>
                  </a:path>
                </a:pathLst>
              </a:custGeom>
              <a:solidFill>
                <a:srgbClr val="99CCFF"/>
              </a:solid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Freeform 11"/>
              <p:cNvSpPr>
                <a:spLocks/>
              </p:cNvSpPr>
              <p:nvPr/>
            </p:nvSpPr>
            <p:spPr bwMode="auto">
              <a:xfrm>
                <a:off x="1438" y="2850"/>
                <a:ext cx="1506" cy="1217"/>
              </a:xfrm>
              <a:custGeom>
                <a:avLst/>
                <a:gdLst/>
                <a:ahLst/>
                <a:cxnLst>
                  <a:cxn ang="0">
                    <a:pos x="1452" y="867"/>
                  </a:cxn>
                  <a:cxn ang="0">
                    <a:pos x="1371" y="861"/>
                  </a:cxn>
                  <a:cxn ang="0">
                    <a:pos x="1297" y="854"/>
                  </a:cxn>
                  <a:cxn ang="0">
                    <a:pos x="1217" y="847"/>
                  </a:cxn>
                  <a:cxn ang="0">
                    <a:pos x="1143" y="840"/>
                  </a:cxn>
                  <a:cxn ang="0">
                    <a:pos x="1062" y="827"/>
                  </a:cxn>
                  <a:cxn ang="0">
                    <a:pos x="988" y="814"/>
                  </a:cxn>
                  <a:cxn ang="0">
                    <a:pos x="914" y="793"/>
                  </a:cxn>
                  <a:cxn ang="0">
                    <a:pos x="847" y="780"/>
                  </a:cxn>
                  <a:cxn ang="0">
                    <a:pos x="773" y="760"/>
                  </a:cxn>
                  <a:cxn ang="0">
                    <a:pos x="706" y="733"/>
                  </a:cxn>
                  <a:cxn ang="0">
                    <a:pos x="638" y="706"/>
                  </a:cxn>
                  <a:cxn ang="0">
                    <a:pos x="578" y="679"/>
                  </a:cxn>
                  <a:cxn ang="0">
                    <a:pos x="517" y="652"/>
                  </a:cxn>
                  <a:cxn ang="0">
                    <a:pos x="457" y="625"/>
                  </a:cxn>
                  <a:cxn ang="0">
                    <a:pos x="403" y="592"/>
                  </a:cxn>
                  <a:cxn ang="0">
                    <a:pos x="349" y="558"/>
                  </a:cxn>
                  <a:cxn ang="0">
                    <a:pos x="302" y="518"/>
                  </a:cxn>
                  <a:cxn ang="0">
                    <a:pos x="255" y="484"/>
                  </a:cxn>
                  <a:cxn ang="0">
                    <a:pos x="215" y="444"/>
                  </a:cxn>
                  <a:cxn ang="0">
                    <a:pos x="175" y="403"/>
                  </a:cxn>
                  <a:cxn ang="0">
                    <a:pos x="141" y="363"/>
                  </a:cxn>
                  <a:cxn ang="0">
                    <a:pos x="107" y="322"/>
                  </a:cxn>
                  <a:cxn ang="0">
                    <a:pos x="80" y="282"/>
                  </a:cxn>
                  <a:cxn ang="0">
                    <a:pos x="54" y="235"/>
                  </a:cxn>
                  <a:cxn ang="0">
                    <a:pos x="33" y="195"/>
                  </a:cxn>
                  <a:cxn ang="0">
                    <a:pos x="20" y="148"/>
                  </a:cxn>
                  <a:cxn ang="0">
                    <a:pos x="6" y="100"/>
                  </a:cxn>
                  <a:cxn ang="0">
                    <a:pos x="0" y="60"/>
                  </a:cxn>
                  <a:cxn ang="0">
                    <a:pos x="0" y="13"/>
                  </a:cxn>
                  <a:cxn ang="0">
                    <a:pos x="0" y="363"/>
                  </a:cxn>
                  <a:cxn ang="0">
                    <a:pos x="0" y="410"/>
                  </a:cxn>
                  <a:cxn ang="0">
                    <a:pos x="6" y="450"/>
                  </a:cxn>
                  <a:cxn ang="0">
                    <a:pos x="20" y="497"/>
                  </a:cxn>
                  <a:cxn ang="0">
                    <a:pos x="33" y="544"/>
                  </a:cxn>
                  <a:cxn ang="0">
                    <a:pos x="54" y="585"/>
                  </a:cxn>
                  <a:cxn ang="0">
                    <a:pos x="80" y="632"/>
                  </a:cxn>
                  <a:cxn ang="0">
                    <a:pos x="107" y="672"/>
                  </a:cxn>
                  <a:cxn ang="0">
                    <a:pos x="141" y="713"/>
                  </a:cxn>
                  <a:cxn ang="0">
                    <a:pos x="175" y="753"/>
                  </a:cxn>
                  <a:cxn ang="0">
                    <a:pos x="215" y="793"/>
                  </a:cxn>
                  <a:cxn ang="0">
                    <a:pos x="255" y="834"/>
                  </a:cxn>
                  <a:cxn ang="0">
                    <a:pos x="302" y="867"/>
                  </a:cxn>
                  <a:cxn ang="0">
                    <a:pos x="349" y="908"/>
                  </a:cxn>
                  <a:cxn ang="0">
                    <a:pos x="403" y="941"/>
                  </a:cxn>
                  <a:cxn ang="0">
                    <a:pos x="457" y="975"/>
                  </a:cxn>
                  <a:cxn ang="0">
                    <a:pos x="517" y="1002"/>
                  </a:cxn>
                  <a:cxn ang="0">
                    <a:pos x="578" y="1029"/>
                  </a:cxn>
                  <a:cxn ang="0">
                    <a:pos x="638" y="1056"/>
                  </a:cxn>
                  <a:cxn ang="0">
                    <a:pos x="706" y="1083"/>
                  </a:cxn>
                  <a:cxn ang="0">
                    <a:pos x="773" y="1109"/>
                  </a:cxn>
                  <a:cxn ang="0">
                    <a:pos x="847" y="1130"/>
                  </a:cxn>
                  <a:cxn ang="0">
                    <a:pos x="914" y="1143"/>
                  </a:cxn>
                  <a:cxn ang="0">
                    <a:pos x="988" y="1163"/>
                  </a:cxn>
                  <a:cxn ang="0">
                    <a:pos x="1062" y="1177"/>
                  </a:cxn>
                  <a:cxn ang="0">
                    <a:pos x="1143" y="1190"/>
                  </a:cxn>
                  <a:cxn ang="0">
                    <a:pos x="1217" y="1197"/>
                  </a:cxn>
                  <a:cxn ang="0">
                    <a:pos x="1297" y="1204"/>
                  </a:cxn>
                  <a:cxn ang="0">
                    <a:pos x="1371" y="1210"/>
                  </a:cxn>
                  <a:cxn ang="0">
                    <a:pos x="1452" y="1217"/>
                  </a:cxn>
                  <a:cxn ang="0">
                    <a:pos x="1506" y="867"/>
                  </a:cxn>
                </a:cxnLst>
                <a:rect l="0" t="0" r="r" b="b"/>
                <a:pathLst>
                  <a:path w="1506" h="1217">
                    <a:moveTo>
                      <a:pt x="1506" y="867"/>
                    </a:moveTo>
                    <a:lnTo>
                      <a:pt x="1479" y="867"/>
                    </a:lnTo>
                    <a:lnTo>
                      <a:pt x="1452" y="867"/>
                    </a:lnTo>
                    <a:lnTo>
                      <a:pt x="1425" y="867"/>
                    </a:lnTo>
                    <a:lnTo>
                      <a:pt x="1398" y="861"/>
                    </a:lnTo>
                    <a:lnTo>
                      <a:pt x="1371" y="861"/>
                    </a:lnTo>
                    <a:lnTo>
                      <a:pt x="1344" y="861"/>
                    </a:lnTo>
                    <a:lnTo>
                      <a:pt x="1318" y="861"/>
                    </a:lnTo>
                    <a:lnTo>
                      <a:pt x="1297" y="854"/>
                    </a:lnTo>
                    <a:lnTo>
                      <a:pt x="1270" y="854"/>
                    </a:lnTo>
                    <a:lnTo>
                      <a:pt x="1244" y="854"/>
                    </a:lnTo>
                    <a:lnTo>
                      <a:pt x="1217" y="847"/>
                    </a:lnTo>
                    <a:lnTo>
                      <a:pt x="1190" y="847"/>
                    </a:lnTo>
                    <a:lnTo>
                      <a:pt x="1163" y="840"/>
                    </a:lnTo>
                    <a:lnTo>
                      <a:pt x="1143" y="840"/>
                    </a:lnTo>
                    <a:lnTo>
                      <a:pt x="1116" y="834"/>
                    </a:lnTo>
                    <a:lnTo>
                      <a:pt x="1089" y="834"/>
                    </a:lnTo>
                    <a:lnTo>
                      <a:pt x="1062" y="827"/>
                    </a:lnTo>
                    <a:lnTo>
                      <a:pt x="1042" y="820"/>
                    </a:lnTo>
                    <a:lnTo>
                      <a:pt x="1015" y="820"/>
                    </a:lnTo>
                    <a:lnTo>
                      <a:pt x="988" y="814"/>
                    </a:lnTo>
                    <a:lnTo>
                      <a:pt x="961" y="807"/>
                    </a:lnTo>
                    <a:lnTo>
                      <a:pt x="941" y="800"/>
                    </a:lnTo>
                    <a:lnTo>
                      <a:pt x="914" y="793"/>
                    </a:lnTo>
                    <a:lnTo>
                      <a:pt x="894" y="793"/>
                    </a:lnTo>
                    <a:lnTo>
                      <a:pt x="867" y="787"/>
                    </a:lnTo>
                    <a:lnTo>
                      <a:pt x="847" y="780"/>
                    </a:lnTo>
                    <a:lnTo>
                      <a:pt x="820" y="773"/>
                    </a:lnTo>
                    <a:lnTo>
                      <a:pt x="800" y="766"/>
                    </a:lnTo>
                    <a:lnTo>
                      <a:pt x="773" y="760"/>
                    </a:lnTo>
                    <a:lnTo>
                      <a:pt x="753" y="746"/>
                    </a:lnTo>
                    <a:lnTo>
                      <a:pt x="726" y="740"/>
                    </a:lnTo>
                    <a:lnTo>
                      <a:pt x="706" y="733"/>
                    </a:lnTo>
                    <a:lnTo>
                      <a:pt x="686" y="726"/>
                    </a:lnTo>
                    <a:lnTo>
                      <a:pt x="659" y="719"/>
                    </a:lnTo>
                    <a:lnTo>
                      <a:pt x="638" y="706"/>
                    </a:lnTo>
                    <a:lnTo>
                      <a:pt x="618" y="699"/>
                    </a:lnTo>
                    <a:lnTo>
                      <a:pt x="598" y="692"/>
                    </a:lnTo>
                    <a:lnTo>
                      <a:pt x="578" y="679"/>
                    </a:lnTo>
                    <a:lnTo>
                      <a:pt x="558" y="672"/>
                    </a:lnTo>
                    <a:lnTo>
                      <a:pt x="538" y="666"/>
                    </a:lnTo>
                    <a:lnTo>
                      <a:pt x="517" y="652"/>
                    </a:lnTo>
                    <a:lnTo>
                      <a:pt x="497" y="645"/>
                    </a:lnTo>
                    <a:lnTo>
                      <a:pt x="477" y="632"/>
                    </a:lnTo>
                    <a:lnTo>
                      <a:pt x="457" y="625"/>
                    </a:lnTo>
                    <a:lnTo>
                      <a:pt x="437" y="612"/>
                    </a:lnTo>
                    <a:lnTo>
                      <a:pt x="423" y="598"/>
                    </a:lnTo>
                    <a:lnTo>
                      <a:pt x="403" y="592"/>
                    </a:lnTo>
                    <a:lnTo>
                      <a:pt x="383" y="578"/>
                    </a:lnTo>
                    <a:lnTo>
                      <a:pt x="370" y="565"/>
                    </a:lnTo>
                    <a:lnTo>
                      <a:pt x="349" y="558"/>
                    </a:lnTo>
                    <a:lnTo>
                      <a:pt x="336" y="544"/>
                    </a:lnTo>
                    <a:lnTo>
                      <a:pt x="316" y="531"/>
                    </a:lnTo>
                    <a:lnTo>
                      <a:pt x="302" y="518"/>
                    </a:lnTo>
                    <a:lnTo>
                      <a:pt x="289" y="511"/>
                    </a:lnTo>
                    <a:lnTo>
                      <a:pt x="269" y="497"/>
                    </a:lnTo>
                    <a:lnTo>
                      <a:pt x="255" y="484"/>
                    </a:lnTo>
                    <a:lnTo>
                      <a:pt x="242" y="470"/>
                    </a:lnTo>
                    <a:lnTo>
                      <a:pt x="228" y="457"/>
                    </a:lnTo>
                    <a:lnTo>
                      <a:pt x="215" y="444"/>
                    </a:lnTo>
                    <a:lnTo>
                      <a:pt x="201" y="430"/>
                    </a:lnTo>
                    <a:lnTo>
                      <a:pt x="188" y="417"/>
                    </a:lnTo>
                    <a:lnTo>
                      <a:pt x="175" y="403"/>
                    </a:lnTo>
                    <a:lnTo>
                      <a:pt x="161" y="390"/>
                    </a:lnTo>
                    <a:lnTo>
                      <a:pt x="148" y="376"/>
                    </a:lnTo>
                    <a:lnTo>
                      <a:pt x="141" y="363"/>
                    </a:lnTo>
                    <a:lnTo>
                      <a:pt x="127" y="349"/>
                    </a:lnTo>
                    <a:lnTo>
                      <a:pt x="121" y="336"/>
                    </a:lnTo>
                    <a:lnTo>
                      <a:pt x="107" y="322"/>
                    </a:lnTo>
                    <a:lnTo>
                      <a:pt x="101" y="309"/>
                    </a:lnTo>
                    <a:lnTo>
                      <a:pt x="87" y="296"/>
                    </a:lnTo>
                    <a:lnTo>
                      <a:pt x="80" y="282"/>
                    </a:lnTo>
                    <a:lnTo>
                      <a:pt x="74" y="269"/>
                    </a:lnTo>
                    <a:lnTo>
                      <a:pt x="67" y="248"/>
                    </a:lnTo>
                    <a:lnTo>
                      <a:pt x="54" y="235"/>
                    </a:lnTo>
                    <a:lnTo>
                      <a:pt x="47" y="222"/>
                    </a:lnTo>
                    <a:lnTo>
                      <a:pt x="40" y="208"/>
                    </a:lnTo>
                    <a:lnTo>
                      <a:pt x="33" y="195"/>
                    </a:lnTo>
                    <a:lnTo>
                      <a:pt x="33" y="181"/>
                    </a:lnTo>
                    <a:lnTo>
                      <a:pt x="27" y="161"/>
                    </a:lnTo>
                    <a:lnTo>
                      <a:pt x="20" y="148"/>
                    </a:lnTo>
                    <a:lnTo>
                      <a:pt x="20" y="134"/>
                    </a:lnTo>
                    <a:lnTo>
                      <a:pt x="13" y="121"/>
                    </a:lnTo>
                    <a:lnTo>
                      <a:pt x="6" y="100"/>
                    </a:lnTo>
                    <a:lnTo>
                      <a:pt x="6" y="87"/>
                    </a:lnTo>
                    <a:lnTo>
                      <a:pt x="6" y="74"/>
                    </a:lnTo>
                    <a:lnTo>
                      <a:pt x="0" y="60"/>
                    </a:lnTo>
                    <a:lnTo>
                      <a:pt x="0" y="47"/>
                    </a:lnTo>
                    <a:lnTo>
                      <a:pt x="0" y="27"/>
                    </a:lnTo>
                    <a:lnTo>
                      <a:pt x="0" y="13"/>
                    </a:lnTo>
                    <a:lnTo>
                      <a:pt x="0" y="0"/>
                    </a:lnTo>
                    <a:lnTo>
                      <a:pt x="0" y="349"/>
                    </a:lnTo>
                    <a:lnTo>
                      <a:pt x="0" y="363"/>
                    </a:lnTo>
                    <a:lnTo>
                      <a:pt x="0" y="376"/>
                    </a:lnTo>
                    <a:lnTo>
                      <a:pt x="0" y="396"/>
                    </a:lnTo>
                    <a:lnTo>
                      <a:pt x="0" y="410"/>
                    </a:lnTo>
                    <a:lnTo>
                      <a:pt x="6" y="423"/>
                    </a:lnTo>
                    <a:lnTo>
                      <a:pt x="6" y="437"/>
                    </a:lnTo>
                    <a:lnTo>
                      <a:pt x="6" y="450"/>
                    </a:lnTo>
                    <a:lnTo>
                      <a:pt x="13" y="470"/>
                    </a:lnTo>
                    <a:lnTo>
                      <a:pt x="20" y="484"/>
                    </a:lnTo>
                    <a:lnTo>
                      <a:pt x="20" y="497"/>
                    </a:lnTo>
                    <a:lnTo>
                      <a:pt x="27" y="511"/>
                    </a:lnTo>
                    <a:lnTo>
                      <a:pt x="33" y="531"/>
                    </a:lnTo>
                    <a:lnTo>
                      <a:pt x="33" y="544"/>
                    </a:lnTo>
                    <a:lnTo>
                      <a:pt x="40" y="558"/>
                    </a:lnTo>
                    <a:lnTo>
                      <a:pt x="47" y="571"/>
                    </a:lnTo>
                    <a:lnTo>
                      <a:pt x="54" y="585"/>
                    </a:lnTo>
                    <a:lnTo>
                      <a:pt x="67" y="598"/>
                    </a:lnTo>
                    <a:lnTo>
                      <a:pt x="74" y="618"/>
                    </a:lnTo>
                    <a:lnTo>
                      <a:pt x="80" y="632"/>
                    </a:lnTo>
                    <a:lnTo>
                      <a:pt x="87" y="645"/>
                    </a:lnTo>
                    <a:lnTo>
                      <a:pt x="101" y="659"/>
                    </a:lnTo>
                    <a:lnTo>
                      <a:pt x="107" y="672"/>
                    </a:lnTo>
                    <a:lnTo>
                      <a:pt x="121" y="686"/>
                    </a:lnTo>
                    <a:lnTo>
                      <a:pt x="127" y="699"/>
                    </a:lnTo>
                    <a:lnTo>
                      <a:pt x="141" y="713"/>
                    </a:lnTo>
                    <a:lnTo>
                      <a:pt x="148" y="726"/>
                    </a:lnTo>
                    <a:lnTo>
                      <a:pt x="161" y="740"/>
                    </a:lnTo>
                    <a:lnTo>
                      <a:pt x="175" y="753"/>
                    </a:lnTo>
                    <a:lnTo>
                      <a:pt x="188" y="766"/>
                    </a:lnTo>
                    <a:lnTo>
                      <a:pt x="201" y="780"/>
                    </a:lnTo>
                    <a:lnTo>
                      <a:pt x="215" y="793"/>
                    </a:lnTo>
                    <a:lnTo>
                      <a:pt x="228" y="807"/>
                    </a:lnTo>
                    <a:lnTo>
                      <a:pt x="242" y="820"/>
                    </a:lnTo>
                    <a:lnTo>
                      <a:pt x="255" y="834"/>
                    </a:lnTo>
                    <a:lnTo>
                      <a:pt x="269" y="847"/>
                    </a:lnTo>
                    <a:lnTo>
                      <a:pt x="289" y="861"/>
                    </a:lnTo>
                    <a:lnTo>
                      <a:pt x="302" y="867"/>
                    </a:lnTo>
                    <a:lnTo>
                      <a:pt x="316" y="881"/>
                    </a:lnTo>
                    <a:lnTo>
                      <a:pt x="336" y="894"/>
                    </a:lnTo>
                    <a:lnTo>
                      <a:pt x="349" y="908"/>
                    </a:lnTo>
                    <a:lnTo>
                      <a:pt x="370" y="914"/>
                    </a:lnTo>
                    <a:lnTo>
                      <a:pt x="383" y="928"/>
                    </a:lnTo>
                    <a:lnTo>
                      <a:pt x="403" y="941"/>
                    </a:lnTo>
                    <a:lnTo>
                      <a:pt x="423" y="948"/>
                    </a:lnTo>
                    <a:lnTo>
                      <a:pt x="437" y="961"/>
                    </a:lnTo>
                    <a:lnTo>
                      <a:pt x="457" y="975"/>
                    </a:lnTo>
                    <a:lnTo>
                      <a:pt x="477" y="982"/>
                    </a:lnTo>
                    <a:lnTo>
                      <a:pt x="497" y="995"/>
                    </a:lnTo>
                    <a:lnTo>
                      <a:pt x="517" y="1002"/>
                    </a:lnTo>
                    <a:lnTo>
                      <a:pt x="538" y="1015"/>
                    </a:lnTo>
                    <a:lnTo>
                      <a:pt x="558" y="1022"/>
                    </a:lnTo>
                    <a:lnTo>
                      <a:pt x="578" y="1029"/>
                    </a:lnTo>
                    <a:lnTo>
                      <a:pt x="598" y="1042"/>
                    </a:lnTo>
                    <a:lnTo>
                      <a:pt x="618" y="1049"/>
                    </a:lnTo>
                    <a:lnTo>
                      <a:pt x="638" y="1056"/>
                    </a:lnTo>
                    <a:lnTo>
                      <a:pt x="659" y="1069"/>
                    </a:lnTo>
                    <a:lnTo>
                      <a:pt x="686" y="1076"/>
                    </a:lnTo>
                    <a:lnTo>
                      <a:pt x="706" y="1083"/>
                    </a:lnTo>
                    <a:lnTo>
                      <a:pt x="726" y="1089"/>
                    </a:lnTo>
                    <a:lnTo>
                      <a:pt x="753" y="1096"/>
                    </a:lnTo>
                    <a:lnTo>
                      <a:pt x="773" y="1109"/>
                    </a:lnTo>
                    <a:lnTo>
                      <a:pt x="800" y="1116"/>
                    </a:lnTo>
                    <a:lnTo>
                      <a:pt x="820" y="1123"/>
                    </a:lnTo>
                    <a:lnTo>
                      <a:pt x="847" y="1130"/>
                    </a:lnTo>
                    <a:lnTo>
                      <a:pt x="867" y="1136"/>
                    </a:lnTo>
                    <a:lnTo>
                      <a:pt x="894" y="1143"/>
                    </a:lnTo>
                    <a:lnTo>
                      <a:pt x="914" y="1143"/>
                    </a:lnTo>
                    <a:lnTo>
                      <a:pt x="941" y="1150"/>
                    </a:lnTo>
                    <a:lnTo>
                      <a:pt x="961" y="1157"/>
                    </a:lnTo>
                    <a:lnTo>
                      <a:pt x="988" y="1163"/>
                    </a:lnTo>
                    <a:lnTo>
                      <a:pt x="1015" y="1170"/>
                    </a:lnTo>
                    <a:lnTo>
                      <a:pt x="1042" y="1170"/>
                    </a:lnTo>
                    <a:lnTo>
                      <a:pt x="1062" y="1177"/>
                    </a:lnTo>
                    <a:lnTo>
                      <a:pt x="1089" y="1183"/>
                    </a:lnTo>
                    <a:lnTo>
                      <a:pt x="1116" y="1183"/>
                    </a:lnTo>
                    <a:lnTo>
                      <a:pt x="1143" y="1190"/>
                    </a:lnTo>
                    <a:lnTo>
                      <a:pt x="1163" y="1190"/>
                    </a:lnTo>
                    <a:lnTo>
                      <a:pt x="1190" y="1197"/>
                    </a:lnTo>
                    <a:lnTo>
                      <a:pt x="1217" y="1197"/>
                    </a:lnTo>
                    <a:lnTo>
                      <a:pt x="1244" y="1204"/>
                    </a:lnTo>
                    <a:lnTo>
                      <a:pt x="1270" y="1204"/>
                    </a:lnTo>
                    <a:lnTo>
                      <a:pt x="1297" y="1204"/>
                    </a:lnTo>
                    <a:lnTo>
                      <a:pt x="1318" y="1210"/>
                    </a:lnTo>
                    <a:lnTo>
                      <a:pt x="1344" y="1210"/>
                    </a:lnTo>
                    <a:lnTo>
                      <a:pt x="1371" y="1210"/>
                    </a:lnTo>
                    <a:lnTo>
                      <a:pt x="1398" y="1210"/>
                    </a:lnTo>
                    <a:lnTo>
                      <a:pt x="1425" y="1217"/>
                    </a:lnTo>
                    <a:lnTo>
                      <a:pt x="1452" y="1217"/>
                    </a:lnTo>
                    <a:lnTo>
                      <a:pt x="1479" y="1217"/>
                    </a:lnTo>
                    <a:lnTo>
                      <a:pt x="1506" y="1217"/>
                    </a:lnTo>
                    <a:lnTo>
                      <a:pt x="1506" y="867"/>
                    </a:lnTo>
                    <a:close/>
                  </a:path>
                </a:pathLst>
              </a:custGeom>
              <a:solidFill>
                <a:srgbClr val="6F6F6F"/>
              </a:solid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 name="Freeform 12"/>
              <p:cNvSpPr>
                <a:spLocks/>
              </p:cNvSpPr>
              <p:nvPr/>
            </p:nvSpPr>
            <p:spPr bwMode="auto">
              <a:xfrm>
                <a:off x="1438" y="2022"/>
                <a:ext cx="1506" cy="1695"/>
              </a:xfrm>
              <a:custGeom>
                <a:avLst/>
                <a:gdLst/>
                <a:ahLst/>
                <a:cxnLst>
                  <a:cxn ang="0">
                    <a:pos x="1452" y="1695"/>
                  </a:cxn>
                  <a:cxn ang="0">
                    <a:pos x="1371" y="1689"/>
                  </a:cxn>
                  <a:cxn ang="0">
                    <a:pos x="1297" y="1682"/>
                  </a:cxn>
                  <a:cxn ang="0">
                    <a:pos x="1217" y="1675"/>
                  </a:cxn>
                  <a:cxn ang="0">
                    <a:pos x="1143" y="1668"/>
                  </a:cxn>
                  <a:cxn ang="0">
                    <a:pos x="1062" y="1655"/>
                  </a:cxn>
                  <a:cxn ang="0">
                    <a:pos x="988" y="1642"/>
                  </a:cxn>
                  <a:cxn ang="0">
                    <a:pos x="914" y="1621"/>
                  </a:cxn>
                  <a:cxn ang="0">
                    <a:pos x="847" y="1608"/>
                  </a:cxn>
                  <a:cxn ang="0">
                    <a:pos x="773" y="1588"/>
                  </a:cxn>
                  <a:cxn ang="0">
                    <a:pos x="706" y="1561"/>
                  </a:cxn>
                  <a:cxn ang="0">
                    <a:pos x="638" y="1534"/>
                  </a:cxn>
                  <a:cxn ang="0">
                    <a:pos x="578" y="1507"/>
                  </a:cxn>
                  <a:cxn ang="0">
                    <a:pos x="517" y="1480"/>
                  </a:cxn>
                  <a:cxn ang="0">
                    <a:pos x="457" y="1453"/>
                  </a:cxn>
                  <a:cxn ang="0">
                    <a:pos x="403" y="1420"/>
                  </a:cxn>
                  <a:cxn ang="0">
                    <a:pos x="349" y="1386"/>
                  </a:cxn>
                  <a:cxn ang="0">
                    <a:pos x="302" y="1346"/>
                  </a:cxn>
                  <a:cxn ang="0">
                    <a:pos x="255" y="1312"/>
                  </a:cxn>
                  <a:cxn ang="0">
                    <a:pos x="215" y="1272"/>
                  </a:cxn>
                  <a:cxn ang="0">
                    <a:pos x="175" y="1231"/>
                  </a:cxn>
                  <a:cxn ang="0">
                    <a:pos x="141" y="1191"/>
                  </a:cxn>
                  <a:cxn ang="0">
                    <a:pos x="107" y="1150"/>
                  </a:cxn>
                  <a:cxn ang="0">
                    <a:pos x="80" y="1110"/>
                  </a:cxn>
                  <a:cxn ang="0">
                    <a:pos x="54" y="1063"/>
                  </a:cxn>
                  <a:cxn ang="0">
                    <a:pos x="33" y="1023"/>
                  </a:cxn>
                  <a:cxn ang="0">
                    <a:pos x="20" y="976"/>
                  </a:cxn>
                  <a:cxn ang="0">
                    <a:pos x="6" y="928"/>
                  </a:cxn>
                  <a:cxn ang="0">
                    <a:pos x="0" y="888"/>
                  </a:cxn>
                  <a:cxn ang="0">
                    <a:pos x="0" y="841"/>
                  </a:cxn>
                  <a:cxn ang="0">
                    <a:pos x="0" y="794"/>
                  </a:cxn>
                  <a:cxn ang="0">
                    <a:pos x="6" y="754"/>
                  </a:cxn>
                  <a:cxn ang="0">
                    <a:pos x="13" y="707"/>
                  </a:cxn>
                  <a:cxn ang="0">
                    <a:pos x="27" y="659"/>
                  </a:cxn>
                  <a:cxn ang="0">
                    <a:pos x="40" y="619"/>
                  </a:cxn>
                  <a:cxn ang="0">
                    <a:pos x="67" y="572"/>
                  </a:cxn>
                  <a:cxn ang="0">
                    <a:pos x="87" y="532"/>
                  </a:cxn>
                  <a:cxn ang="0">
                    <a:pos x="121" y="485"/>
                  </a:cxn>
                  <a:cxn ang="0">
                    <a:pos x="148" y="444"/>
                  </a:cxn>
                  <a:cxn ang="0">
                    <a:pos x="188" y="404"/>
                  </a:cxn>
                  <a:cxn ang="0">
                    <a:pos x="228" y="363"/>
                  </a:cxn>
                  <a:cxn ang="0">
                    <a:pos x="269" y="330"/>
                  </a:cxn>
                  <a:cxn ang="0">
                    <a:pos x="316" y="289"/>
                  </a:cxn>
                  <a:cxn ang="0">
                    <a:pos x="370" y="256"/>
                  </a:cxn>
                  <a:cxn ang="0">
                    <a:pos x="423" y="222"/>
                  </a:cxn>
                  <a:cxn ang="0">
                    <a:pos x="477" y="189"/>
                  </a:cxn>
                  <a:cxn ang="0">
                    <a:pos x="538" y="162"/>
                  </a:cxn>
                  <a:cxn ang="0">
                    <a:pos x="598" y="135"/>
                  </a:cxn>
                  <a:cxn ang="0">
                    <a:pos x="659" y="108"/>
                  </a:cxn>
                  <a:cxn ang="0">
                    <a:pos x="726" y="81"/>
                  </a:cxn>
                  <a:cxn ang="0">
                    <a:pos x="800" y="61"/>
                  </a:cxn>
                  <a:cxn ang="0">
                    <a:pos x="867" y="41"/>
                  </a:cxn>
                  <a:cxn ang="0">
                    <a:pos x="941" y="20"/>
                  </a:cxn>
                  <a:cxn ang="0">
                    <a:pos x="1015" y="7"/>
                  </a:cxn>
                  <a:cxn ang="0">
                    <a:pos x="1506" y="1695"/>
                  </a:cxn>
                </a:cxnLst>
                <a:rect l="0" t="0" r="r" b="b"/>
                <a:pathLst>
                  <a:path w="1506" h="1695">
                    <a:moveTo>
                      <a:pt x="1506" y="1695"/>
                    </a:moveTo>
                    <a:lnTo>
                      <a:pt x="1479" y="1695"/>
                    </a:lnTo>
                    <a:lnTo>
                      <a:pt x="1452" y="1695"/>
                    </a:lnTo>
                    <a:lnTo>
                      <a:pt x="1425" y="1695"/>
                    </a:lnTo>
                    <a:lnTo>
                      <a:pt x="1398" y="1689"/>
                    </a:lnTo>
                    <a:lnTo>
                      <a:pt x="1371" y="1689"/>
                    </a:lnTo>
                    <a:lnTo>
                      <a:pt x="1344" y="1689"/>
                    </a:lnTo>
                    <a:lnTo>
                      <a:pt x="1318" y="1689"/>
                    </a:lnTo>
                    <a:lnTo>
                      <a:pt x="1297" y="1682"/>
                    </a:lnTo>
                    <a:lnTo>
                      <a:pt x="1270" y="1682"/>
                    </a:lnTo>
                    <a:lnTo>
                      <a:pt x="1244" y="1682"/>
                    </a:lnTo>
                    <a:lnTo>
                      <a:pt x="1217" y="1675"/>
                    </a:lnTo>
                    <a:lnTo>
                      <a:pt x="1190" y="1675"/>
                    </a:lnTo>
                    <a:lnTo>
                      <a:pt x="1163" y="1668"/>
                    </a:lnTo>
                    <a:lnTo>
                      <a:pt x="1143" y="1668"/>
                    </a:lnTo>
                    <a:lnTo>
                      <a:pt x="1116" y="1662"/>
                    </a:lnTo>
                    <a:lnTo>
                      <a:pt x="1089" y="1662"/>
                    </a:lnTo>
                    <a:lnTo>
                      <a:pt x="1062" y="1655"/>
                    </a:lnTo>
                    <a:lnTo>
                      <a:pt x="1042" y="1648"/>
                    </a:lnTo>
                    <a:lnTo>
                      <a:pt x="1015" y="1648"/>
                    </a:lnTo>
                    <a:lnTo>
                      <a:pt x="988" y="1642"/>
                    </a:lnTo>
                    <a:lnTo>
                      <a:pt x="961" y="1635"/>
                    </a:lnTo>
                    <a:lnTo>
                      <a:pt x="941" y="1628"/>
                    </a:lnTo>
                    <a:lnTo>
                      <a:pt x="914" y="1621"/>
                    </a:lnTo>
                    <a:lnTo>
                      <a:pt x="894" y="1621"/>
                    </a:lnTo>
                    <a:lnTo>
                      <a:pt x="867" y="1615"/>
                    </a:lnTo>
                    <a:lnTo>
                      <a:pt x="847" y="1608"/>
                    </a:lnTo>
                    <a:lnTo>
                      <a:pt x="820" y="1601"/>
                    </a:lnTo>
                    <a:lnTo>
                      <a:pt x="800" y="1594"/>
                    </a:lnTo>
                    <a:lnTo>
                      <a:pt x="773" y="1588"/>
                    </a:lnTo>
                    <a:lnTo>
                      <a:pt x="753" y="1574"/>
                    </a:lnTo>
                    <a:lnTo>
                      <a:pt x="726" y="1568"/>
                    </a:lnTo>
                    <a:lnTo>
                      <a:pt x="706" y="1561"/>
                    </a:lnTo>
                    <a:lnTo>
                      <a:pt x="686" y="1554"/>
                    </a:lnTo>
                    <a:lnTo>
                      <a:pt x="659" y="1547"/>
                    </a:lnTo>
                    <a:lnTo>
                      <a:pt x="638" y="1534"/>
                    </a:lnTo>
                    <a:lnTo>
                      <a:pt x="618" y="1527"/>
                    </a:lnTo>
                    <a:lnTo>
                      <a:pt x="598" y="1520"/>
                    </a:lnTo>
                    <a:lnTo>
                      <a:pt x="578" y="1507"/>
                    </a:lnTo>
                    <a:lnTo>
                      <a:pt x="558" y="1500"/>
                    </a:lnTo>
                    <a:lnTo>
                      <a:pt x="538" y="1494"/>
                    </a:lnTo>
                    <a:lnTo>
                      <a:pt x="517" y="1480"/>
                    </a:lnTo>
                    <a:lnTo>
                      <a:pt x="497" y="1473"/>
                    </a:lnTo>
                    <a:lnTo>
                      <a:pt x="477" y="1460"/>
                    </a:lnTo>
                    <a:lnTo>
                      <a:pt x="457" y="1453"/>
                    </a:lnTo>
                    <a:lnTo>
                      <a:pt x="437" y="1440"/>
                    </a:lnTo>
                    <a:lnTo>
                      <a:pt x="423" y="1426"/>
                    </a:lnTo>
                    <a:lnTo>
                      <a:pt x="403" y="1420"/>
                    </a:lnTo>
                    <a:lnTo>
                      <a:pt x="383" y="1406"/>
                    </a:lnTo>
                    <a:lnTo>
                      <a:pt x="370" y="1393"/>
                    </a:lnTo>
                    <a:lnTo>
                      <a:pt x="349" y="1386"/>
                    </a:lnTo>
                    <a:lnTo>
                      <a:pt x="336" y="1372"/>
                    </a:lnTo>
                    <a:lnTo>
                      <a:pt x="316" y="1359"/>
                    </a:lnTo>
                    <a:lnTo>
                      <a:pt x="302" y="1346"/>
                    </a:lnTo>
                    <a:lnTo>
                      <a:pt x="289" y="1339"/>
                    </a:lnTo>
                    <a:lnTo>
                      <a:pt x="269" y="1325"/>
                    </a:lnTo>
                    <a:lnTo>
                      <a:pt x="255" y="1312"/>
                    </a:lnTo>
                    <a:lnTo>
                      <a:pt x="242" y="1298"/>
                    </a:lnTo>
                    <a:lnTo>
                      <a:pt x="228" y="1285"/>
                    </a:lnTo>
                    <a:lnTo>
                      <a:pt x="215" y="1272"/>
                    </a:lnTo>
                    <a:lnTo>
                      <a:pt x="201" y="1258"/>
                    </a:lnTo>
                    <a:lnTo>
                      <a:pt x="188" y="1245"/>
                    </a:lnTo>
                    <a:lnTo>
                      <a:pt x="175" y="1231"/>
                    </a:lnTo>
                    <a:lnTo>
                      <a:pt x="161" y="1218"/>
                    </a:lnTo>
                    <a:lnTo>
                      <a:pt x="148" y="1204"/>
                    </a:lnTo>
                    <a:lnTo>
                      <a:pt x="141" y="1191"/>
                    </a:lnTo>
                    <a:lnTo>
                      <a:pt x="127" y="1177"/>
                    </a:lnTo>
                    <a:lnTo>
                      <a:pt x="121" y="1164"/>
                    </a:lnTo>
                    <a:lnTo>
                      <a:pt x="107" y="1150"/>
                    </a:lnTo>
                    <a:lnTo>
                      <a:pt x="101" y="1137"/>
                    </a:lnTo>
                    <a:lnTo>
                      <a:pt x="87" y="1124"/>
                    </a:lnTo>
                    <a:lnTo>
                      <a:pt x="80" y="1110"/>
                    </a:lnTo>
                    <a:lnTo>
                      <a:pt x="74" y="1097"/>
                    </a:lnTo>
                    <a:lnTo>
                      <a:pt x="67" y="1076"/>
                    </a:lnTo>
                    <a:lnTo>
                      <a:pt x="54" y="1063"/>
                    </a:lnTo>
                    <a:lnTo>
                      <a:pt x="47" y="1050"/>
                    </a:lnTo>
                    <a:lnTo>
                      <a:pt x="40" y="1036"/>
                    </a:lnTo>
                    <a:lnTo>
                      <a:pt x="33" y="1023"/>
                    </a:lnTo>
                    <a:lnTo>
                      <a:pt x="33" y="1009"/>
                    </a:lnTo>
                    <a:lnTo>
                      <a:pt x="27" y="989"/>
                    </a:lnTo>
                    <a:lnTo>
                      <a:pt x="20" y="976"/>
                    </a:lnTo>
                    <a:lnTo>
                      <a:pt x="20" y="962"/>
                    </a:lnTo>
                    <a:lnTo>
                      <a:pt x="13" y="949"/>
                    </a:lnTo>
                    <a:lnTo>
                      <a:pt x="6" y="928"/>
                    </a:lnTo>
                    <a:lnTo>
                      <a:pt x="6" y="915"/>
                    </a:lnTo>
                    <a:lnTo>
                      <a:pt x="6" y="902"/>
                    </a:lnTo>
                    <a:lnTo>
                      <a:pt x="0" y="888"/>
                    </a:lnTo>
                    <a:lnTo>
                      <a:pt x="0" y="875"/>
                    </a:lnTo>
                    <a:lnTo>
                      <a:pt x="0" y="855"/>
                    </a:lnTo>
                    <a:lnTo>
                      <a:pt x="0" y="841"/>
                    </a:lnTo>
                    <a:lnTo>
                      <a:pt x="0" y="828"/>
                    </a:lnTo>
                    <a:lnTo>
                      <a:pt x="0" y="807"/>
                    </a:lnTo>
                    <a:lnTo>
                      <a:pt x="0" y="794"/>
                    </a:lnTo>
                    <a:lnTo>
                      <a:pt x="0" y="781"/>
                    </a:lnTo>
                    <a:lnTo>
                      <a:pt x="0" y="767"/>
                    </a:lnTo>
                    <a:lnTo>
                      <a:pt x="6" y="754"/>
                    </a:lnTo>
                    <a:lnTo>
                      <a:pt x="6" y="733"/>
                    </a:lnTo>
                    <a:lnTo>
                      <a:pt x="6" y="720"/>
                    </a:lnTo>
                    <a:lnTo>
                      <a:pt x="13" y="707"/>
                    </a:lnTo>
                    <a:lnTo>
                      <a:pt x="20" y="693"/>
                    </a:lnTo>
                    <a:lnTo>
                      <a:pt x="20" y="673"/>
                    </a:lnTo>
                    <a:lnTo>
                      <a:pt x="27" y="659"/>
                    </a:lnTo>
                    <a:lnTo>
                      <a:pt x="33" y="646"/>
                    </a:lnTo>
                    <a:lnTo>
                      <a:pt x="33" y="633"/>
                    </a:lnTo>
                    <a:lnTo>
                      <a:pt x="40" y="619"/>
                    </a:lnTo>
                    <a:lnTo>
                      <a:pt x="47" y="599"/>
                    </a:lnTo>
                    <a:lnTo>
                      <a:pt x="54" y="585"/>
                    </a:lnTo>
                    <a:lnTo>
                      <a:pt x="67" y="572"/>
                    </a:lnTo>
                    <a:lnTo>
                      <a:pt x="74" y="559"/>
                    </a:lnTo>
                    <a:lnTo>
                      <a:pt x="80" y="545"/>
                    </a:lnTo>
                    <a:lnTo>
                      <a:pt x="87" y="532"/>
                    </a:lnTo>
                    <a:lnTo>
                      <a:pt x="101" y="518"/>
                    </a:lnTo>
                    <a:lnTo>
                      <a:pt x="107" y="498"/>
                    </a:lnTo>
                    <a:lnTo>
                      <a:pt x="121" y="485"/>
                    </a:lnTo>
                    <a:lnTo>
                      <a:pt x="127" y="471"/>
                    </a:lnTo>
                    <a:lnTo>
                      <a:pt x="141" y="458"/>
                    </a:lnTo>
                    <a:lnTo>
                      <a:pt x="148" y="444"/>
                    </a:lnTo>
                    <a:lnTo>
                      <a:pt x="161" y="431"/>
                    </a:lnTo>
                    <a:lnTo>
                      <a:pt x="175" y="417"/>
                    </a:lnTo>
                    <a:lnTo>
                      <a:pt x="188" y="404"/>
                    </a:lnTo>
                    <a:lnTo>
                      <a:pt x="201" y="390"/>
                    </a:lnTo>
                    <a:lnTo>
                      <a:pt x="215" y="377"/>
                    </a:lnTo>
                    <a:lnTo>
                      <a:pt x="228" y="363"/>
                    </a:lnTo>
                    <a:lnTo>
                      <a:pt x="242" y="350"/>
                    </a:lnTo>
                    <a:lnTo>
                      <a:pt x="255" y="343"/>
                    </a:lnTo>
                    <a:lnTo>
                      <a:pt x="269" y="330"/>
                    </a:lnTo>
                    <a:lnTo>
                      <a:pt x="289" y="316"/>
                    </a:lnTo>
                    <a:lnTo>
                      <a:pt x="302" y="303"/>
                    </a:lnTo>
                    <a:lnTo>
                      <a:pt x="316" y="289"/>
                    </a:lnTo>
                    <a:lnTo>
                      <a:pt x="336" y="283"/>
                    </a:lnTo>
                    <a:lnTo>
                      <a:pt x="349" y="269"/>
                    </a:lnTo>
                    <a:lnTo>
                      <a:pt x="370" y="256"/>
                    </a:lnTo>
                    <a:lnTo>
                      <a:pt x="383" y="242"/>
                    </a:lnTo>
                    <a:lnTo>
                      <a:pt x="403" y="236"/>
                    </a:lnTo>
                    <a:lnTo>
                      <a:pt x="423" y="222"/>
                    </a:lnTo>
                    <a:lnTo>
                      <a:pt x="437" y="215"/>
                    </a:lnTo>
                    <a:lnTo>
                      <a:pt x="457" y="202"/>
                    </a:lnTo>
                    <a:lnTo>
                      <a:pt x="477" y="189"/>
                    </a:lnTo>
                    <a:lnTo>
                      <a:pt x="497" y="182"/>
                    </a:lnTo>
                    <a:lnTo>
                      <a:pt x="517" y="168"/>
                    </a:lnTo>
                    <a:lnTo>
                      <a:pt x="538" y="162"/>
                    </a:lnTo>
                    <a:lnTo>
                      <a:pt x="558" y="148"/>
                    </a:lnTo>
                    <a:lnTo>
                      <a:pt x="578" y="141"/>
                    </a:lnTo>
                    <a:lnTo>
                      <a:pt x="598" y="135"/>
                    </a:lnTo>
                    <a:lnTo>
                      <a:pt x="618" y="121"/>
                    </a:lnTo>
                    <a:lnTo>
                      <a:pt x="638" y="115"/>
                    </a:lnTo>
                    <a:lnTo>
                      <a:pt x="659" y="108"/>
                    </a:lnTo>
                    <a:lnTo>
                      <a:pt x="686" y="101"/>
                    </a:lnTo>
                    <a:lnTo>
                      <a:pt x="706" y="88"/>
                    </a:lnTo>
                    <a:lnTo>
                      <a:pt x="726" y="81"/>
                    </a:lnTo>
                    <a:lnTo>
                      <a:pt x="753" y="74"/>
                    </a:lnTo>
                    <a:lnTo>
                      <a:pt x="773" y="67"/>
                    </a:lnTo>
                    <a:lnTo>
                      <a:pt x="800" y="61"/>
                    </a:lnTo>
                    <a:lnTo>
                      <a:pt x="820" y="54"/>
                    </a:lnTo>
                    <a:lnTo>
                      <a:pt x="847" y="47"/>
                    </a:lnTo>
                    <a:lnTo>
                      <a:pt x="867" y="41"/>
                    </a:lnTo>
                    <a:lnTo>
                      <a:pt x="894" y="34"/>
                    </a:lnTo>
                    <a:lnTo>
                      <a:pt x="914" y="27"/>
                    </a:lnTo>
                    <a:lnTo>
                      <a:pt x="941" y="20"/>
                    </a:lnTo>
                    <a:lnTo>
                      <a:pt x="961" y="14"/>
                    </a:lnTo>
                    <a:lnTo>
                      <a:pt x="988" y="14"/>
                    </a:lnTo>
                    <a:lnTo>
                      <a:pt x="1015" y="7"/>
                    </a:lnTo>
                    <a:lnTo>
                      <a:pt x="1042" y="0"/>
                    </a:lnTo>
                    <a:lnTo>
                      <a:pt x="1506" y="828"/>
                    </a:lnTo>
                    <a:lnTo>
                      <a:pt x="1506" y="1695"/>
                    </a:lnTo>
                    <a:close/>
                  </a:path>
                </a:pathLst>
              </a:custGeom>
              <a:solidFill>
                <a:srgbClr val="DDDDDD"/>
              </a:solid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7" name="Rectangle 14"/>
            <p:cNvSpPr>
              <a:spLocks noChangeArrowheads="1"/>
            </p:cNvSpPr>
            <p:nvPr/>
          </p:nvSpPr>
          <p:spPr bwMode="auto">
            <a:xfrm>
              <a:off x="1965" y="2592"/>
              <a:ext cx="488" cy="3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Rectangle 15"/>
            <p:cNvSpPr>
              <a:spLocks noChangeArrowheads="1"/>
            </p:cNvSpPr>
            <p:nvPr/>
          </p:nvSpPr>
          <p:spPr bwMode="auto">
            <a:xfrm>
              <a:off x="1604" y="2544"/>
              <a:ext cx="1054" cy="3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US" sz="2000" b="1" dirty="0">
                  <a:solidFill>
                    <a:srgbClr val="000000"/>
                  </a:solidFill>
                  <a:latin typeface="Tahoma" pitchFamily="34" charset="0"/>
                </a:rPr>
                <a:t>Mineral</a:t>
              </a:r>
              <a:endParaRPr lang="en-US" sz="2000" b="1" dirty="0">
                <a:solidFill>
                  <a:prstClr val="black"/>
                </a:solidFill>
              </a:endParaRPr>
            </a:p>
          </p:txBody>
        </p:sp>
        <p:sp>
          <p:nvSpPr>
            <p:cNvPr id="9" name="Rectangle 16"/>
            <p:cNvSpPr>
              <a:spLocks noChangeArrowheads="1"/>
            </p:cNvSpPr>
            <p:nvPr/>
          </p:nvSpPr>
          <p:spPr bwMode="auto">
            <a:xfrm>
              <a:off x="1961" y="2872"/>
              <a:ext cx="321" cy="18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600" dirty="0">
                  <a:solidFill>
                    <a:srgbClr val="000000"/>
                  </a:solidFill>
                  <a:latin typeface="Tahoma" pitchFamily="34" charset="0"/>
                </a:rPr>
                <a:t>45%</a:t>
              </a:r>
              <a:endParaRPr lang="en-US" dirty="0">
                <a:solidFill>
                  <a:prstClr val="black"/>
                </a:solidFill>
              </a:endParaRPr>
            </a:p>
          </p:txBody>
        </p:sp>
        <p:sp>
          <p:nvSpPr>
            <p:cNvPr id="10" name="Rectangle 17"/>
            <p:cNvSpPr>
              <a:spLocks noChangeArrowheads="1"/>
            </p:cNvSpPr>
            <p:nvPr/>
          </p:nvSpPr>
          <p:spPr bwMode="auto">
            <a:xfrm>
              <a:off x="3306" y="2294"/>
              <a:ext cx="527" cy="3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Rectangle 18"/>
            <p:cNvSpPr>
              <a:spLocks noChangeArrowheads="1"/>
            </p:cNvSpPr>
            <p:nvPr/>
          </p:nvSpPr>
          <p:spPr bwMode="auto">
            <a:xfrm>
              <a:off x="3494" y="2210"/>
              <a:ext cx="597" cy="3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US" sz="2000" b="1" dirty="0">
                  <a:solidFill>
                    <a:srgbClr val="000000"/>
                  </a:solidFill>
                  <a:latin typeface="Tahoma" pitchFamily="34" charset="0"/>
                </a:rPr>
                <a:t>Air</a:t>
              </a:r>
              <a:endParaRPr lang="en-US" sz="2000" b="1" dirty="0">
                <a:solidFill>
                  <a:prstClr val="black"/>
                </a:solidFill>
              </a:endParaRPr>
            </a:p>
          </p:txBody>
        </p:sp>
        <p:sp>
          <p:nvSpPr>
            <p:cNvPr id="12" name="Rectangle 19"/>
            <p:cNvSpPr>
              <a:spLocks noChangeArrowheads="1"/>
            </p:cNvSpPr>
            <p:nvPr/>
          </p:nvSpPr>
          <p:spPr bwMode="auto">
            <a:xfrm>
              <a:off x="3351" y="2494"/>
              <a:ext cx="507" cy="18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600" dirty="0">
                  <a:solidFill>
                    <a:srgbClr val="000000"/>
                  </a:solidFill>
                  <a:latin typeface="Tahoma" pitchFamily="34" charset="0"/>
                </a:rPr>
                <a:t>20-30%</a:t>
              </a:r>
              <a:endParaRPr lang="en-US" dirty="0">
                <a:solidFill>
                  <a:prstClr val="black"/>
                </a:solidFill>
              </a:endParaRPr>
            </a:p>
          </p:txBody>
        </p:sp>
        <p:sp>
          <p:nvSpPr>
            <p:cNvPr id="13" name="Rectangle 20"/>
            <p:cNvSpPr>
              <a:spLocks noChangeArrowheads="1"/>
            </p:cNvSpPr>
            <p:nvPr/>
          </p:nvSpPr>
          <p:spPr bwMode="auto">
            <a:xfrm>
              <a:off x="3269" y="3002"/>
              <a:ext cx="526" cy="3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Rectangle 21"/>
            <p:cNvSpPr>
              <a:spLocks noChangeArrowheads="1"/>
            </p:cNvSpPr>
            <p:nvPr/>
          </p:nvSpPr>
          <p:spPr bwMode="auto">
            <a:xfrm>
              <a:off x="3201" y="2936"/>
              <a:ext cx="1083" cy="3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US" sz="2000" b="1" dirty="0">
                  <a:solidFill>
                    <a:srgbClr val="000000"/>
                  </a:solidFill>
                  <a:latin typeface="Tahoma" pitchFamily="34" charset="0"/>
                </a:rPr>
                <a:t>Water</a:t>
              </a:r>
              <a:endParaRPr lang="en-US" sz="2000" b="1" dirty="0">
                <a:solidFill>
                  <a:prstClr val="black"/>
                </a:solidFill>
              </a:endParaRPr>
            </a:p>
          </p:txBody>
        </p:sp>
        <p:sp>
          <p:nvSpPr>
            <p:cNvPr id="15" name="Rectangle 22"/>
            <p:cNvSpPr>
              <a:spLocks noChangeArrowheads="1"/>
            </p:cNvSpPr>
            <p:nvPr/>
          </p:nvSpPr>
          <p:spPr bwMode="auto">
            <a:xfrm>
              <a:off x="3314" y="3202"/>
              <a:ext cx="507" cy="18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600" dirty="0">
                  <a:solidFill>
                    <a:srgbClr val="000000"/>
                  </a:solidFill>
                  <a:latin typeface="Tahoma" pitchFamily="34" charset="0"/>
                </a:rPr>
                <a:t>20-30%</a:t>
              </a:r>
              <a:endParaRPr lang="en-US" dirty="0">
                <a:solidFill>
                  <a:prstClr val="black"/>
                </a:solidFill>
              </a:endParaRPr>
            </a:p>
          </p:txBody>
        </p:sp>
        <p:grpSp>
          <p:nvGrpSpPr>
            <p:cNvPr id="16" name="Group 29"/>
            <p:cNvGrpSpPr>
              <a:grpSpLocks/>
            </p:cNvGrpSpPr>
            <p:nvPr/>
          </p:nvGrpSpPr>
          <p:grpSpPr bwMode="auto">
            <a:xfrm>
              <a:off x="286" y="1245"/>
              <a:ext cx="4444" cy="863"/>
              <a:chOff x="286" y="1245"/>
              <a:chExt cx="4444" cy="863"/>
            </a:xfrm>
          </p:grpSpPr>
          <p:sp>
            <p:nvSpPr>
              <p:cNvPr id="17" name="Rectangle 23"/>
              <p:cNvSpPr>
                <a:spLocks noChangeArrowheads="1"/>
              </p:cNvSpPr>
              <p:nvPr/>
            </p:nvSpPr>
            <p:spPr bwMode="auto">
              <a:xfrm>
                <a:off x="1996" y="1587"/>
                <a:ext cx="512" cy="3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Rectangle 24"/>
              <p:cNvSpPr>
                <a:spLocks noChangeArrowheads="1"/>
              </p:cNvSpPr>
              <p:nvPr/>
            </p:nvSpPr>
            <p:spPr bwMode="auto">
              <a:xfrm>
                <a:off x="286" y="1245"/>
                <a:ext cx="4444" cy="3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spcBef>
                    <a:spcPct val="0"/>
                  </a:spcBef>
                  <a:spcAft>
                    <a:spcPct val="0"/>
                  </a:spcAft>
                </a:pPr>
                <a:endParaRPr lang="en-US" sz="2000" b="1" dirty="0">
                  <a:solidFill>
                    <a:prstClr val="black"/>
                  </a:solidFill>
                </a:endParaRPr>
              </a:p>
            </p:txBody>
          </p:sp>
          <p:sp>
            <p:nvSpPr>
              <p:cNvPr id="19" name="Rectangle 25"/>
              <p:cNvSpPr>
                <a:spLocks noChangeArrowheads="1"/>
              </p:cNvSpPr>
              <p:nvPr/>
            </p:nvSpPr>
            <p:spPr bwMode="auto">
              <a:xfrm>
                <a:off x="2101" y="1567"/>
                <a:ext cx="498" cy="2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600" dirty="0">
                    <a:solidFill>
                      <a:srgbClr val="000000"/>
                    </a:solidFill>
                    <a:latin typeface="Tahoma" pitchFamily="34" charset="0"/>
                  </a:rPr>
                  <a:t>0-5%</a:t>
                </a:r>
                <a:endParaRPr lang="en-US" dirty="0">
                  <a:solidFill>
                    <a:prstClr val="black"/>
                  </a:solidFill>
                </a:endParaRPr>
              </a:p>
            </p:txBody>
          </p:sp>
          <p:grpSp>
            <p:nvGrpSpPr>
              <p:cNvPr id="20" name="Group 28"/>
              <p:cNvGrpSpPr>
                <a:grpSpLocks/>
              </p:cNvGrpSpPr>
              <p:nvPr/>
            </p:nvGrpSpPr>
            <p:grpSpPr bwMode="auto">
              <a:xfrm>
                <a:off x="2599" y="1810"/>
                <a:ext cx="185" cy="298"/>
                <a:chOff x="2599" y="1810"/>
                <a:chExt cx="185" cy="298"/>
              </a:xfrm>
            </p:grpSpPr>
            <p:sp>
              <p:nvSpPr>
                <p:cNvPr id="21" name="Line 26"/>
                <p:cNvSpPr>
                  <a:spLocks noChangeShapeType="1"/>
                </p:cNvSpPr>
                <p:nvPr/>
              </p:nvSpPr>
              <p:spPr bwMode="auto">
                <a:xfrm>
                  <a:off x="2599" y="1810"/>
                  <a:ext cx="153" cy="26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Freeform 27"/>
                <p:cNvSpPr>
                  <a:spLocks/>
                </p:cNvSpPr>
                <p:nvPr/>
              </p:nvSpPr>
              <p:spPr bwMode="auto">
                <a:xfrm>
                  <a:off x="2733" y="2057"/>
                  <a:ext cx="51" cy="51"/>
                </a:xfrm>
                <a:custGeom>
                  <a:avLst/>
                  <a:gdLst/>
                  <a:ahLst/>
                  <a:cxnLst>
                    <a:cxn ang="0">
                      <a:pos x="0" y="70"/>
                    </a:cxn>
                    <a:cxn ang="0">
                      <a:pos x="103" y="103"/>
                    </a:cxn>
                    <a:cxn ang="0">
                      <a:pos x="69" y="0"/>
                    </a:cxn>
                    <a:cxn ang="0">
                      <a:pos x="0" y="70"/>
                    </a:cxn>
                  </a:cxnLst>
                  <a:rect l="0" t="0" r="r" b="b"/>
                  <a:pathLst>
                    <a:path w="103" h="103">
                      <a:moveTo>
                        <a:pt x="0" y="70"/>
                      </a:moveTo>
                      <a:lnTo>
                        <a:pt x="103" y="103"/>
                      </a:lnTo>
                      <a:lnTo>
                        <a:pt x="69" y="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sp>
        <p:nvSpPr>
          <p:cNvPr id="2" name="TextBox 1"/>
          <p:cNvSpPr txBox="1"/>
          <p:nvPr/>
        </p:nvSpPr>
        <p:spPr>
          <a:xfrm>
            <a:off x="1060517" y="4532758"/>
            <a:ext cx="2473693" cy="923330"/>
          </a:xfrm>
          <a:prstGeom prst="rect">
            <a:avLst/>
          </a:prstGeom>
          <a:noFill/>
        </p:spPr>
        <p:txBody>
          <a:bodyPr wrap="square" rtlCol="0">
            <a:spAutoFit/>
          </a:bodyPr>
          <a:lstStyle/>
          <a:p>
            <a:pPr algn="ctr"/>
            <a:r>
              <a:rPr lang="en-US" dirty="0"/>
              <a:t>Soil material weathered from rocks (sand, silt, clay)</a:t>
            </a:r>
          </a:p>
        </p:txBody>
      </p:sp>
      <p:sp>
        <p:nvSpPr>
          <p:cNvPr id="146438" name="TextBox 146437"/>
          <p:cNvSpPr txBox="1"/>
          <p:nvPr/>
        </p:nvSpPr>
        <p:spPr>
          <a:xfrm>
            <a:off x="3777583" y="5707781"/>
            <a:ext cx="2060789" cy="369332"/>
          </a:xfrm>
          <a:prstGeom prst="rect">
            <a:avLst/>
          </a:prstGeom>
          <a:noFill/>
        </p:spPr>
        <p:txBody>
          <a:bodyPr wrap="square" rtlCol="0">
            <a:spAutoFit/>
          </a:bodyPr>
          <a:lstStyle/>
          <a:p>
            <a:r>
              <a:rPr lang="en-US" dirty="0"/>
              <a:t>(Loam soil type)</a:t>
            </a:r>
          </a:p>
        </p:txBody>
      </p:sp>
      <p:cxnSp>
        <p:nvCxnSpPr>
          <p:cNvPr id="146436" name="Straight Arrow Connector 146435"/>
          <p:cNvCxnSpPr/>
          <p:nvPr/>
        </p:nvCxnSpPr>
        <p:spPr>
          <a:xfrm flipV="1">
            <a:off x="3028600" y="4170163"/>
            <a:ext cx="597050" cy="52115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551008" y="2236014"/>
            <a:ext cx="3429144" cy="369332"/>
          </a:xfrm>
          <a:prstGeom prst="rect">
            <a:avLst/>
          </a:prstGeom>
          <a:noFill/>
        </p:spPr>
        <p:txBody>
          <a:bodyPr wrap="none" rtlCol="0">
            <a:spAutoFit/>
          </a:bodyPr>
          <a:lstStyle/>
          <a:p>
            <a:r>
              <a:rPr lang="en-US" dirty="0"/>
              <a:t>Organic matter and living things</a:t>
            </a:r>
          </a:p>
        </p:txBody>
      </p:sp>
    </p:spTree>
    <p:extLst>
      <p:ext uri="{BB962C8B-B14F-4D97-AF65-F5344CB8AC3E}">
        <p14:creationId xmlns:p14="http://schemas.microsoft.com/office/powerpoint/2010/main" val="382948880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
            <a:ext cx="8763000" cy="769441"/>
          </a:xfrm>
          <a:prstGeom prst="rect">
            <a:avLst/>
          </a:prstGeom>
          <a:noFill/>
        </p:spPr>
        <p:txBody>
          <a:bodyPr>
            <a:spAutoFit/>
          </a:bodyPr>
          <a:lstStyle/>
          <a:p>
            <a:pPr algn="ctr">
              <a:defRPr/>
            </a:pPr>
            <a:r>
              <a:rPr lang="en-US" sz="4400" b="1" dirty="0">
                <a:solidFill>
                  <a:schemeClr val="tx1">
                    <a:lumMod val="95000"/>
                    <a:lumOff val="5000"/>
                  </a:schemeClr>
                </a:solidFill>
                <a:latin typeface="Calibri" panose="020F0502020204030204" pitchFamily="34" charset="0"/>
                <a:cs typeface="Arial" pitchFamily="34" charset="0"/>
              </a:rPr>
              <a:t>Soil Forming Factors</a:t>
            </a:r>
            <a:endParaRPr lang="en-US" sz="4400" b="1" dirty="0">
              <a:solidFill>
                <a:schemeClr val="tx1">
                  <a:lumMod val="95000"/>
                  <a:lumOff val="5000"/>
                </a:schemeClr>
              </a:solidFill>
              <a:latin typeface="Calibri" panose="020F0502020204030204" pitchFamily="34" charset="0"/>
            </a:endParaRPr>
          </a:p>
        </p:txBody>
      </p:sp>
      <p:sp>
        <p:nvSpPr>
          <p:cNvPr id="3" name="TextBox 2"/>
          <p:cNvSpPr txBox="1"/>
          <p:nvPr/>
        </p:nvSpPr>
        <p:spPr>
          <a:xfrm>
            <a:off x="149225" y="761097"/>
            <a:ext cx="8763000" cy="646331"/>
          </a:xfrm>
          <a:prstGeom prst="rect">
            <a:avLst/>
          </a:prstGeom>
          <a:noFill/>
        </p:spPr>
        <p:txBody>
          <a:bodyPr>
            <a:spAutoFit/>
          </a:bodyPr>
          <a:lstStyle/>
          <a:p>
            <a:pPr algn="ctr">
              <a:defRPr/>
            </a:pPr>
            <a:r>
              <a:rPr lang="en-US" sz="3600" b="1" dirty="0">
                <a:solidFill>
                  <a:schemeClr val="tx1">
                    <a:lumMod val="95000"/>
                    <a:lumOff val="5000"/>
                  </a:schemeClr>
                </a:solidFill>
              </a:rPr>
              <a:t>CORPT</a:t>
            </a:r>
          </a:p>
        </p:txBody>
      </p:sp>
      <p:pic>
        <p:nvPicPr>
          <p:cNvPr id="4" name="Picture 12" descr="D:\PJT\Teaching\Soil Genesis\Pedoturbation\earthworm.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376488"/>
            <a:ext cx="2667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descr="D:\Training\vapss\climate m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843088"/>
            <a:ext cx="26336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4689wanfenglin50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264150"/>
            <a:ext cx="2562225"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1" descr="imagesCAR80CW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605088"/>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Desert.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5005388"/>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profile_2.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3900488"/>
            <a:ext cx="29654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p:cNvSpPr/>
          <p:nvPr/>
        </p:nvSpPr>
        <p:spPr>
          <a:xfrm rot="1579325">
            <a:off x="2182813" y="3956050"/>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1" name="Right Arrow 10"/>
          <p:cNvSpPr/>
          <p:nvPr/>
        </p:nvSpPr>
        <p:spPr>
          <a:xfrm rot="19657508">
            <a:off x="2640013" y="5883275"/>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2" name="Right Arrow 11"/>
          <p:cNvSpPr/>
          <p:nvPr/>
        </p:nvSpPr>
        <p:spPr>
          <a:xfrm rot="12259287">
            <a:off x="6067425" y="5624513"/>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3" name="Right Arrow 12"/>
          <p:cNvSpPr/>
          <p:nvPr/>
        </p:nvSpPr>
        <p:spPr>
          <a:xfrm rot="5400000">
            <a:off x="4267200" y="3290888"/>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4" name="Right Arrow 13"/>
          <p:cNvSpPr/>
          <p:nvPr/>
        </p:nvSpPr>
        <p:spPr>
          <a:xfrm rot="8303479">
            <a:off x="5983288" y="3927475"/>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5" name="TextBox 14"/>
          <p:cNvSpPr txBox="1"/>
          <p:nvPr/>
        </p:nvSpPr>
        <p:spPr>
          <a:xfrm>
            <a:off x="914400" y="2224088"/>
            <a:ext cx="1219200" cy="400050"/>
          </a:xfrm>
          <a:prstGeom prst="rect">
            <a:avLst/>
          </a:prstGeom>
          <a:noFill/>
        </p:spPr>
        <p:txBody>
          <a:bodyPr>
            <a:spAutoFit/>
          </a:bodyPr>
          <a:lstStyle/>
          <a:p>
            <a:pPr>
              <a:defRPr/>
            </a:pPr>
            <a:r>
              <a:rPr lang="en-US" sz="2000" b="1" dirty="0">
                <a:solidFill>
                  <a:schemeClr val="tx1">
                    <a:lumMod val="95000"/>
                    <a:lumOff val="5000"/>
                  </a:schemeClr>
                </a:solidFill>
                <a:latin typeface="Arial" pitchFamily="34" charset="0"/>
                <a:cs typeface="Arial" pitchFamily="34" charset="0"/>
              </a:rPr>
              <a:t>Time (t)</a:t>
            </a:r>
            <a:endParaRPr lang="en-US" sz="2000" b="1" dirty="0">
              <a:solidFill>
                <a:schemeClr val="tx1">
                  <a:lumMod val="95000"/>
                  <a:lumOff val="5000"/>
                </a:schemeClr>
              </a:solidFill>
            </a:endParaRPr>
          </a:p>
        </p:txBody>
      </p:sp>
      <p:sp>
        <p:nvSpPr>
          <p:cNvPr id="16" name="TextBox 15"/>
          <p:cNvSpPr txBox="1"/>
          <p:nvPr/>
        </p:nvSpPr>
        <p:spPr>
          <a:xfrm>
            <a:off x="3657600" y="1524000"/>
            <a:ext cx="1905000" cy="400050"/>
          </a:xfrm>
          <a:prstGeom prst="rect">
            <a:avLst/>
          </a:prstGeom>
          <a:noFill/>
        </p:spPr>
        <p:txBody>
          <a:bodyPr>
            <a:spAutoFit/>
          </a:bodyPr>
          <a:lstStyle/>
          <a:p>
            <a:pPr>
              <a:defRPr/>
            </a:pPr>
            <a:r>
              <a:rPr lang="en-US" sz="2000" b="1" dirty="0">
                <a:solidFill>
                  <a:schemeClr val="tx1">
                    <a:lumMod val="95000"/>
                    <a:lumOff val="5000"/>
                  </a:schemeClr>
                </a:solidFill>
                <a:latin typeface="Arial" pitchFamily="34" charset="0"/>
                <a:cs typeface="Arial" pitchFamily="34" charset="0"/>
              </a:rPr>
              <a:t>Climate (c)</a:t>
            </a:r>
            <a:endParaRPr lang="en-US" sz="2000" b="1" dirty="0">
              <a:solidFill>
                <a:schemeClr val="tx1">
                  <a:lumMod val="95000"/>
                  <a:lumOff val="5000"/>
                </a:schemeClr>
              </a:solidFill>
            </a:endParaRPr>
          </a:p>
        </p:txBody>
      </p:sp>
      <p:sp>
        <p:nvSpPr>
          <p:cNvPr id="17" name="TextBox 16"/>
          <p:cNvSpPr txBox="1"/>
          <p:nvPr/>
        </p:nvSpPr>
        <p:spPr>
          <a:xfrm>
            <a:off x="6781800" y="1995488"/>
            <a:ext cx="2057400" cy="400050"/>
          </a:xfrm>
          <a:prstGeom prst="rect">
            <a:avLst/>
          </a:prstGeom>
          <a:noFill/>
        </p:spPr>
        <p:txBody>
          <a:bodyPr>
            <a:spAutoFit/>
          </a:bodyPr>
          <a:lstStyle/>
          <a:p>
            <a:pPr>
              <a:defRPr/>
            </a:pPr>
            <a:r>
              <a:rPr lang="en-US" sz="2000" b="1" dirty="0">
                <a:solidFill>
                  <a:schemeClr val="tx1">
                    <a:lumMod val="95000"/>
                    <a:lumOff val="5000"/>
                  </a:schemeClr>
                </a:solidFill>
                <a:latin typeface="Arial" pitchFamily="34" charset="0"/>
                <a:cs typeface="Arial" pitchFamily="34" charset="0"/>
              </a:rPr>
              <a:t>Organisms (o)</a:t>
            </a:r>
            <a:endParaRPr lang="en-US" sz="2000" b="1" dirty="0">
              <a:solidFill>
                <a:schemeClr val="tx1">
                  <a:lumMod val="95000"/>
                  <a:lumOff val="5000"/>
                </a:schemeClr>
              </a:solidFill>
            </a:endParaRPr>
          </a:p>
        </p:txBody>
      </p:sp>
      <p:sp>
        <p:nvSpPr>
          <p:cNvPr id="18" name="TextBox 17"/>
          <p:cNvSpPr txBox="1"/>
          <p:nvPr/>
        </p:nvSpPr>
        <p:spPr>
          <a:xfrm>
            <a:off x="533400" y="4872038"/>
            <a:ext cx="1447800" cy="400050"/>
          </a:xfrm>
          <a:prstGeom prst="rect">
            <a:avLst/>
          </a:prstGeom>
          <a:noFill/>
        </p:spPr>
        <p:txBody>
          <a:bodyPr>
            <a:spAutoFit/>
          </a:bodyPr>
          <a:lstStyle/>
          <a:p>
            <a:pPr>
              <a:defRPr/>
            </a:pPr>
            <a:r>
              <a:rPr lang="en-US" sz="2000" b="1" dirty="0">
                <a:solidFill>
                  <a:schemeClr val="tx1">
                    <a:lumMod val="95000"/>
                    <a:lumOff val="5000"/>
                  </a:schemeClr>
                </a:solidFill>
                <a:latin typeface="Arial" pitchFamily="34" charset="0"/>
                <a:cs typeface="Arial" pitchFamily="34" charset="0"/>
              </a:rPr>
              <a:t>Relief (r)</a:t>
            </a:r>
            <a:endParaRPr lang="en-US" sz="2000" b="1" dirty="0">
              <a:solidFill>
                <a:schemeClr val="tx1">
                  <a:lumMod val="95000"/>
                  <a:lumOff val="5000"/>
                </a:schemeClr>
              </a:solidFill>
            </a:endParaRPr>
          </a:p>
        </p:txBody>
      </p:sp>
      <p:sp>
        <p:nvSpPr>
          <p:cNvPr id="19" name="TextBox 18"/>
          <p:cNvSpPr txBox="1"/>
          <p:nvPr/>
        </p:nvSpPr>
        <p:spPr>
          <a:xfrm>
            <a:off x="6705600" y="4656138"/>
            <a:ext cx="2508250" cy="400050"/>
          </a:xfrm>
          <a:prstGeom prst="rect">
            <a:avLst/>
          </a:prstGeom>
          <a:noFill/>
        </p:spPr>
        <p:txBody>
          <a:bodyPr>
            <a:spAutoFit/>
          </a:bodyPr>
          <a:lstStyle/>
          <a:p>
            <a:pPr>
              <a:defRPr/>
            </a:pPr>
            <a:r>
              <a:rPr lang="en-US" sz="2000" b="1" dirty="0">
                <a:solidFill>
                  <a:schemeClr val="tx1">
                    <a:lumMod val="95000"/>
                    <a:lumOff val="5000"/>
                  </a:schemeClr>
                </a:solidFill>
                <a:latin typeface="Arial" pitchFamily="34" charset="0"/>
                <a:cs typeface="Arial" pitchFamily="34" charset="0"/>
              </a:rPr>
              <a:t>Parent Material (p)</a:t>
            </a:r>
            <a:endParaRPr lang="en-US" sz="2000" b="1" dirty="0">
              <a:solidFill>
                <a:schemeClr val="tx1">
                  <a:lumMod val="95000"/>
                  <a:lumOff val="5000"/>
                </a:schemeClr>
              </a:solidFill>
            </a:endParaRPr>
          </a:p>
        </p:txBody>
      </p:sp>
      <p:sp>
        <p:nvSpPr>
          <p:cNvPr id="20" name="TextBox 19"/>
          <p:cNvSpPr txBox="1"/>
          <p:nvPr/>
        </p:nvSpPr>
        <p:spPr>
          <a:xfrm>
            <a:off x="3886200" y="5805488"/>
            <a:ext cx="1447800" cy="400050"/>
          </a:xfrm>
          <a:prstGeom prst="rect">
            <a:avLst/>
          </a:prstGeom>
          <a:noFill/>
        </p:spPr>
        <p:txBody>
          <a:bodyPr>
            <a:spAutoFit/>
          </a:bodyPr>
          <a:lstStyle/>
          <a:p>
            <a:pPr>
              <a:defRPr/>
            </a:pPr>
            <a:r>
              <a:rPr lang="en-US" sz="2000" b="1" dirty="0">
                <a:solidFill>
                  <a:schemeClr val="tx1">
                    <a:lumMod val="95000"/>
                    <a:lumOff val="5000"/>
                  </a:schemeClr>
                </a:solidFill>
                <a:latin typeface="Arial" pitchFamily="34" charset="0"/>
                <a:cs typeface="Arial" pitchFamily="34" charset="0"/>
              </a:rPr>
              <a:t>Soil</a:t>
            </a:r>
            <a:endParaRPr lang="en-US" sz="2000" b="1" dirty="0">
              <a:solidFill>
                <a:schemeClr val="tx1">
                  <a:lumMod val="95000"/>
                  <a:lumOff val="5000"/>
                </a:schemeClr>
              </a:solidFill>
            </a:endParaRPr>
          </a:p>
        </p:txBody>
      </p:sp>
    </p:spTree>
    <p:extLst>
      <p:ext uri="{BB962C8B-B14F-4D97-AF65-F5344CB8AC3E}">
        <p14:creationId xmlns:p14="http://schemas.microsoft.com/office/powerpoint/2010/main" val="1266437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www.okatlas.org/okatlas/terrain/SoilPics/mollis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192024"/>
            <a:ext cx="2733675" cy="63459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63824" y="813816"/>
            <a:ext cx="5793564" cy="3477875"/>
          </a:xfrm>
          <a:prstGeom prst="rect">
            <a:avLst/>
          </a:prstGeom>
          <a:noFill/>
        </p:spPr>
        <p:txBody>
          <a:bodyPr wrap="square" rtlCol="0">
            <a:spAutoFit/>
          </a:bodyPr>
          <a:lstStyle/>
          <a:p>
            <a:r>
              <a:rPr lang="en-US" sz="3600" b="1" dirty="0"/>
              <a:t>Climate</a:t>
            </a:r>
            <a:r>
              <a:rPr lang="en-US" sz="2000" b="1" dirty="0"/>
              <a:t>: precipitation and temperature, how much precipitation and when it occurs</a:t>
            </a:r>
          </a:p>
          <a:p>
            <a:endParaRPr lang="en-US" sz="2000" b="1" dirty="0"/>
          </a:p>
          <a:p>
            <a:endParaRPr lang="en-US" dirty="0"/>
          </a:p>
          <a:p>
            <a:r>
              <a:rPr lang="en-US" dirty="0"/>
              <a:t>Warmer temperatures and an abundance of water have a tendency to speed up the formation of soil. Cooler temperatures and less precipitation slow down soil formation.</a:t>
            </a:r>
          </a:p>
          <a:p>
            <a:endParaRPr lang="en-US" dirty="0"/>
          </a:p>
          <a:p>
            <a:endParaRPr lang="en-US" dirty="0"/>
          </a:p>
          <a:p>
            <a:endParaRPr lang="en-US" dirty="0"/>
          </a:p>
        </p:txBody>
      </p:sp>
    </p:spTree>
    <p:extLst>
      <p:ext uri="{BB962C8B-B14F-4D97-AF65-F5344CB8AC3E}">
        <p14:creationId xmlns:p14="http://schemas.microsoft.com/office/powerpoint/2010/main" val="2662286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s://www.llnl.gov/sites/default/files/erosion2_b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099" y="356616"/>
            <a:ext cx="3421669" cy="6144768"/>
          </a:xfrm>
          <a:prstGeom prst="rect">
            <a:avLst/>
          </a:prstGeom>
          <a:noFill/>
          <a:extLst>
            <a:ext uri="{909E8E84-426E-40DD-AFC4-6F175D3DCCD1}">
              <a14:hiddenFill xmlns:a14="http://schemas.microsoft.com/office/drawing/2010/main">
                <a:solidFill>
                  <a:srgbClr val="FFFFFF"/>
                </a:solidFill>
              </a14:hiddenFill>
            </a:ext>
          </a:extLst>
        </p:spPr>
      </p:pic>
      <p:pic>
        <p:nvPicPr>
          <p:cNvPr id="146436" name="Picture 4" descr="https://c1.staticflickr.com/5/4007/5140039955_4a7ab598dd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092" y="283464"/>
            <a:ext cx="3484372" cy="621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226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http://lohitsascience.weebly.com/uploads/2/2/6/0/22607136/6227836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516" y="466979"/>
            <a:ext cx="4097020" cy="55040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9456" y="1042416"/>
            <a:ext cx="4352544" cy="3693319"/>
          </a:xfrm>
          <a:prstGeom prst="rect">
            <a:avLst/>
          </a:prstGeom>
          <a:noFill/>
        </p:spPr>
        <p:txBody>
          <a:bodyPr wrap="square" rtlCol="0">
            <a:spAutoFit/>
          </a:bodyPr>
          <a:lstStyle/>
          <a:p>
            <a:r>
              <a:rPr lang="en-US" sz="3600" b="1" dirty="0"/>
              <a:t>Living Organisms</a:t>
            </a:r>
          </a:p>
          <a:p>
            <a:endParaRPr lang="en-US" sz="3600" b="1" dirty="0"/>
          </a:p>
          <a:p>
            <a:r>
              <a:rPr lang="en-US" dirty="0"/>
              <a:t>Plants determine the amount of organic matter</a:t>
            </a:r>
          </a:p>
          <a:p>
            <a:endParaRPr lang="en-US" dirty="0"/>
          </a:p>
          <a:p>
            <a:r>
              <a:rPr lang="en-US" dirty="0"/>
              <a:t>Animal and insects mix and aerate the soil and add organic matter</a:t>
            </a:r>
          </a:p>
          <a:p>
            <a:endParaRPr lang="en-US" dirty="0"/>
          </a:p>
          <a:p>
            <a:r>
              <a:rPr lang="en-US" dirty="0"/>
              <a:t>In the US, organic matter in the soil increases as you move north and/or east</a:t>
            </a:r>
          </a:p>
          <a:p>
            <a:endParaRPr lang="en-US" dirty="0"/>
          </a:p>
        </p:txBody>
      </p:sp>
    </p:spTree>
    <p:extLst>
      <p:ext uri="{BB962C8B-B14F-4D97-AF65-F5344CB8AC3E}">
        <p14:creationId xmlns:p14="http://schemas.microsoft.com/office/powerpoint/2010/main" val="1565764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4000"/>
              <a:t>Affects of Aspect</a:t>
            </a:r>
            <a:br>
              <a:rPr lang="en-US" altLang="en-US" sz="4000"/>
            </a:br>
            <a:endParaRPr lang="en-US" altLang="en-US" sz="4000"/>
          </a:p>
        </p:txBody>
      </p:sp>
      <p:sp>
        <p:nvSpPr>
          <p:cNvPr id="16387" name="Rectangle 3"/>
          <p:cNvSpPr>
            <a:spLocks noGrp="1" noChangeArrowheads="1"/>
          </p:cNvSpPr>
          <p:nvPr>
            <p:ph type="body" idx="1"/>
          </p:nvPr>
        </p:nvSpPr>
        <p:spPr/>
        <p:txBody>
          <a:bodyPr/>
          <a:lstStyle/>
          <a:p>
            <a:pPr eaLnBrk="1" hangingPunct="1"/>
            <a:endParaRPr lang="en-US" altLang="en-US"/>
          </a:p>
        </p:txBody>
      </p:sp>
      <p:pic>
        <p:nvPicPr>
          <p:cNvPr id="16388" name="Picture 4" descr="AW-G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28506" y="453006"/>
            <a:ext cx="6425967" cy="2339102"/>
          </a:xfrm>
          <a:prstGeom prst="rect">
            <a:avLst/>
          </a:prstGeom>
          <a:noFill/>
        </p:spPr>
        <p:txBody>
          <a:bodyPr wrap="square" rtlCol="0">
            <a:spAutoFit/>
          </a:bodyPr>
          <a:lstStyle/>
          <a:p>
            <a:r>
              <a:rPr lang="en-US" sz="3600" b="1" dirty="0"/>
              <a:t>Relief (topography)</a:t>
            </a:r>
            <a:r>
              <a:rPr lang="en-US" sz="2000" b="1" dirty="0"/>
              <a:t>:</a:t>
            </a:r>
          </a:p>
          <a:p>
            <a:r>
              <a:rPr lang="en-US" sz="2000" b="1" dirty="0"/>
              <a:t>affects of slope and aspect</a:t>
            </a:r>
          </a:p>
          <a:p>
            <a:r>
              <a:rPr lang="en-US" dirty="0"/>
              <a:t>South facing slopes:  warmer and drier</a:t>
            </a:r>
          </a:p>
          <a:p>
            <a:r>
              <a:rPr lang="en-US" dirty="0"/>
              <a:t>North facing slopes: cooler with more effective moisture</a:t>
            </a:r>
          </a:p>
          <a:p>
            <a:endParaRPr lang="en-US" dirty="0"/>
          </a:p>
          <a:p>
            <a:r>
              <a:rPr lang="en-US" dirty="0"/>
              <a:t>Steeper slopes increase the effect of aspect</a:t>
            </a:r>
          </a:p>
          <a:p>
            <a:r>
              <a:rPr lang="en-US" dirty="0"/>
              <a:t>On steep slopes soil may erode faster than it can form</a:t>
            </a:r>
          </a:p>
        </p:txBody>
      </p:sp>
    </p:spTree>
    <p:extLst>
      <p:ext uri="{BB962C8B-B14F-4D97-AF65-F5344CB8AC3E}">
        <p14:creationId xmlns:p14="http://schemas.microsoft.com/office/powerpoint/2010/main" val="4224485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65314"/>
            <a:ext cx="8229600" cy="1352324"/>
          </a:xfrm>
        </p:spPr>
        <p:txBody>
          <a:bodyPr/>
          <a:lstStyle/>
          <a:p>
            <a:br>
              <a:rPr lang="en-US" altLang="en-US" sz="4000" dirty="0"/>
            </a:br>
            <a:endParaRPr lang="en-US" altLang="en-US" sz="4000" dirty="0"/>
          </a:p>
        </p:txBody>
      </p:sp>
      <p:sp>
        <p:nvSpPr>
          <p:cNvPr id="4099" name="Rectangle 3"/>
          <p:cNvSpPr>
            <a:spLocks noGrp="1" noChangeArrowheads="1"/>
          </p:cNvSpPr>
          <p:nvPr>
            <p:ph sz="quarter" idx="13"/>
          </p:nvPr>
        </p:nvSpPr>
        <p:spPr>
          <a:xfrm>
            <a:off x="457200" y="457200"/>
            <a:ext cx="8229600" cy="5668963"/>
          </a:xfrm>
        </p:spPr>
        <p:txBody>
          <a:bodyPr/>
          <a:lstStyle/>
          <a:p>
            <a:pPr marL="0" indent="0">
              <a:buNone/>
            </a:pPr>
            <a:r>
              <a:rPr lang="en-US" altLang="en-US" sz="4000" b="1" dirty="0">
                <a:latin typeface="Tahoma" panose="020B0604030504040204" pitchFamily="34" charset="0"/>
                <a:ea typeface="Tahoma" panose="020B0604030504040204" pitchFamily="34" charset="0"/>
                <a:cs typeface="Tahoma" panose="020B0604030504040204" pitchFamily="34" charset="0"/>
              </a:rPr>
              <a:t>Parent material</a:t>
            </a:r>
          </a:p>
          <a:p>
            <a:pPr marL="0" indent="0">
              <a:buNone/>
            </a:pPr>
            <a:r>
              <a:rPr lang="en-US" altLang="en-US" dirty="0">
                <a:latin typeface="Tahoma" panose="020B0604030504040204" pitchFamily="34" charset="0"/>
                <a:ea typeface="Tahoma" panose="020B0604030504040204" pitchFamily="34" charset="0"/>
                <a:cs typeface="Tahoma" panose="020B0604030504040204" pitchFamily="34" charset="0"/>
              </a:rPr>
              <a:t>Alluvium: water deposits</a:t>
            </a:r>
          </a:p>
          <a:p>
            <a:pPr marL="0" indent="0">
              <a:buNone/>
            </a:pPr>
            <a:r>
              <a:rPr lang="en-US" altLang="en-US" dirty="0">
                <a:latin typeface="Tahoma" panose="020B0604030504040204" pitchFamily="34" charset="0"/>
                <a:ea typeface="Tahoma" panose="020B0604030504040204" pitchFamily="34" charset="0"/>
                <a:cs typeface="Tahoma" panose="020B0604030504040204" pitchFamily="34" charset="0"/>
              </a:rPr>
              <a:t>Colluvium: gravity deposits</a:t>
            </a:r>
          </a:p>
          <a:p>
            <a:pPr marL="0" indent="0">
              <a:buNone/>
            </a:pPr>
            <a:r>
              <a:rPr lang="en-US" altLang="en-US" dirty="0">
                <a:latin typeface="Tahoma" panose="020B0604030504040204" pitchFamily="34" charset="0"/>
                <a:ea typeface="Tahoma" panose="020B0604030504040204" pitchFamily="34" charset="0"/>
                <a:cs typeface="Tahoma" panose="020B0604030504040204" pitchFamily="34" charset="0"/>
              </a:rPr>
              <a:t>Residuum (bedrock): soils formed in place</a:t>
            </a:r>
          </a:p>
          <a:p>
            <a:pPr marL="0" indent="0">
              <a:buNone/>
            </a:pPr>
            <a:r>
              <a:rPr lang="en-US" altLang="en-US" dirty="0" err="1">
                <a:latin typeface="Tahoma" panose="020B0604030504040204" pitchFamily="34" charset="0"/>
                <a:ea typeface="Tahoma" panose="020B0604030504040204" pitchFamily="34" charset="0"/>
                <a:cs typeface="Tahoma" panose="020B0604030504040204" pitchFamily="34" charset="0"/>
              </a:rPr>
              <a:t>Eolian</a:t>
            </a:r>
            <a:r>
              <a:rPr lang="en-US" altLang="en-US" dirty="0">
                <a:latin typeface="Tahoma" panose="020B0604030504040204" pitchFamily="34" charset="0"/>
                <a:ea typeface="Tahoma" panose="020B0604030504040204" pitchFamily="34" charset="0"/>
                <a:cs typeface="Tahoma" panose="020B0604030504040204" pitchFamily="34" charset="0"/>
              </a:rPr>
              <a:t> and loess: wind deposits</a:t>
            </a:r>
          </a:p>
          <a:p>
            <a:pPr marL="0" indent="0">
              <a:buNone/>
            </a:pPr>
            <a:r>
              <a:rPr lang="en-US" altLang="en-US" dirty="0">
                <a:latin typeface="Tahoma" panose="020B0604030504040204" pitchFamily="34" charset="0"/>
                <a:ea typeface="Tahoma" panose="020B0604030504040204" pitchFamily="34" charset="0"/>
                <a:cs typeface="Tahoma" panose="020B0604030504040204" pitchFamily="34" charset="0"/>
              </a:rPr>
              <a:t>Glacial</a:t>
            </a:r>
          </a:p>
          <a:p>
            <a:pPr marL="0" indent="0">
              <a:buNone/>
            </a:pPr>
            <a:endParaRPr lang="en-US" alt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13897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9864" y="2631600"/>
            <a:ext cx="4572000" cy="1138773"/>
          </a:xfrm>
          <a:prstGeom prst="rect">
            <a:avLst/>
          </a:prstGeom>
        </p:spPr>
        <p:txBody>
          <a:bodyPr>
            <a:spAutoFit/>
          </a:bodyPr>
          <a:lstStyle/>
          <a:p>
            <a:endParaRPr lang="en-US" sz="800" dirty="0">
              <a:latin typeface="Times New Roman" panose="02020603050405020304" pitchFamily="18" charset="0"/>
            </a:endParaRPr>
          </a:p>
          <a:p>
            <a:endParaRPr lang="en-US" sz="2400" b="1" dirty="0">
              <a:latin typeface="Times New Roman" panose="02020603050405020304" pitchFamily="18" charset="0"/>
            </a:endParaRPr>
          </a:p>
          <a:p>
            <a:endParaRPr lang="en-US" dirty="0">
              <a:latin typeface="Times New Roman" panose="02020603050405020304" pitchFamily="18" charset="0"/>
            </a:endParaRPr>
          </a:p>
          <a:p>
            <a:pPr marR="5560"/>
            <a:r>
              <a:rPr lang="en-US" b="1" dirty="0">
                <a:latin typeface="Arial" panose="020B0604020202020204" pitchFamily="34" charset="0"/>
              </a:rPr>
              <a:t>.</a:t>
            </a:r>
            <a:endParaRPr lang="en-US" dirty="0">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726621" y="266699"/>
            <a:ext cx="7878536" cy="6324601"/>
          </a:xfrm>
          <a:prstGeom prst="rect">
            <a:avLst/>
          </a:prstGeom>
        </p:spPr>
      </p:pic>
    </p:spTree>
    <p:extLst>
      <p:ext uri="{BB962C8B-B14F-4D97-AF65-F5344CB8AC3E}">
        <p14:creationId xmlns:p14="http://schemas.microsoft.com/office/powerpoint/2010/main" val="2546813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oehne_str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6592" y="762000"/>
            <a:ext cx="4151376" cy="5867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midwa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744" y="911352"/>
            <a:ext cx="4014216" cy="571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59536" y="1380744"/>
            <a:ext cx="2322576" cy="584775"/>
          </a:xfrm>
          <a:prstGeom prst="rect">
            <a:avLst/>
          </a:prstGeom>
          <a:noFill/>
        </p:spPr>
        <p:txBody>
          <a:bodyPr wrap="square" rtlCol="0">
            <a:spAutoFit/>
          </a:bodyPr>
          <a:lstStyle/>
          <a:p>
            <a:r>
              <a:rPr lang="en-US" sz="3200" dirty="0"/>
              <a:t>Residuum</a:t>
            </a:r>
          </a:p>
        </p:txBody>
      </p:sp>
      <p:sp>
        <p:nvSpPr>
          <p:cNvPr id="5" name="TextBox 4"/>
          <p:cNvSpPr txBox="1"/>
          <p:nvPr/>
        </p:nvSpPr>
        <p:spPr>
          <a:xfrm>
            <a:off x="6574536" y="201168"/>
            <a:ext cx="2237690" cy="584775"/>
          </a:xfrm>
          <a:prstGeom prst="rect">
            <a:avLst/>
          </a:prstGeom>
          <a:noFill/>
        </p:spPr>
        <p:txBody>
          <a:bodyPr wrap="square" rtlCol="0">
            <a:spAutoFit/>
          </a:bodyPr>
          <a:lstStyle/>
          <a:p>
            <a:r>
              <a:rPr lang="en-US" sz="3200" dirty="0"/>
              <a:t>Alluvium</a:t>
            </a:r>
          </a:p>
        </p:txBody>
      </p:sp>
    </p:spTree>
    <p:extLst>
      <p:ext uri="{BB962C8B-B14F-4D97-AF65-F5344CB8AC3E}">
        <p14:creationId xmlns:p14="http://schemas.microsoft.com/office/powerpoint/2010/main" val="165495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11079" y="447072"/>
            <a:ext cx="8305800" cy="609600"/>
          </a:xfrm>
        </p:spPr>
        <p:txBody>
          <a:bodyPr/>
          <a:lstStyle/>
          <a:p>
            <a:pPr eaLnBrk="1" hangingPunct="1">
              <a:defRPr/>
            </a:pPr>
            <a:r>
              <a:rPr lang="en-US" altLang="en-US" sz="4000" dirty="0">
                <a:effectLst/>
              </a:rPr>
              <a:t>What’s the biggest threat to soil?</a:t>
            </a:r>
          </a:p>
        </p:txBody>
      </p:sp>
      <p:pic>
        <p:nvPicPr>
          <p:cNvPr id="28675" name="Picture 3" descr="EROS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379" y="1187300"/>
            <a:ext cx="7315200" cy="4813300"/>
          </a:xfrm>
          <a:prstGeom prst="rect">
            <a:avLst/>
          </a:prstGeom>
          <a:noFill/>
          <a:ln w="2857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8676" name="Text Box 4"/>
          <p:cNvSpPr txBox="1">
            <a:spLocks noChangeArrowheads="1"/>
          </p:cNvSpPr>
          <p:nvPr/>
        </p:nvSpPr>
        <p:spPr bwMode="auto">
          <a:xfrm>
            <a:off x="6570579" y="5754538"/>
            <a:ext cx="15335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000"/>
              <a:t>NRCS, Bozeman, Mont.</a:t>
            </a:r>
          </a:p>
        </p:txBody>
      </p:sp>
    </p:spTree>
    <p:extLst>
      <p:ext uri="{BB962C8B-B14F-4D97-AF65-F5344CB8AC3E}">
        <p14:creationId xmlns:p14="http://schemas.microsoft.com/office/powerpoint/2010/main" val="2076767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sz="4000"/>
              <a:t>Colluvium</a:t>
            </a:r>
            <a:br>
              <a:rPr lang="en-US" altLang="en-US" sz="4000"/>
            </a:br>
            <a:endParaRPr lang="en-US" altLang="en-US" sz="4000"/>
          </a:p>
        </p:txBody>
      </p:sp>
      <p:sp>
        <p:nvSpPr>
          <p:cNvPr id="9219" name="Rectangle 3"/>
          <p:cNvSpPr>
            <a:spLocks noGrp="1" noChangeArrowheads="1"/>
          </p:cNvSpPr>
          <p:nvPr>
            <p:ph type="body" idx="1"/>
          </p:nvPr>
        </p:nvSpPr>
        <p:spPr/>
        <p:txBody>
          <a:bodyPr/>
          <a:lstStyle/>
          <a:p>
            <a:endParaRPr lang="en-US" altLang="en-US"/>
          </a:p>
        </p:txBody>
      </p:sp>
      <p:pic>
        <p:nvPicPr>
          <p:cNvPr id="9220" name="Picture 4" descr="Te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646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http://4.bp.blogspot.com/-AcjmUGYDUoI/UQk-mP6en7I/AAAAAAAAAdQ/pIAml5dBFqc/s1600/SOIL-FORM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6475"/>
            <a:ext cx="8998204" cy="62538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2648" y="83145"/>
            <a:ext cx="1697837" cy="923330"/>
          </a:xfrm>
          <a:prstGeom prst="rect">
            <a:avLst/>
          </a:prstGeom>
          <a:noFill/>
        </p:spPr>
        <p:txBody>
          <a:bodyPr wrap="none" rtlCol="0">
            <a:spAutoFit/>
          </a:bodyPr>
          <a:lstStyle/>
          <a:p>
            <a:r>
              <a:rPr lang="en-US" sz="5400" dirty="0"/>
              <a:t>Time</a:t>
            </a:r>
          </a:p>
        </p:txBody>
      </p:sp>
    </p:spTree>
    <p:extLst>
      <p:ext uri="{BB962C8B-B14F-4D97-AF65-F5344CB8AC3E}">
        <p14:creationId xmlns:p14="http://schemas.microsoft.com/office/powerpoint/2010/main" val="1721166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www.env.gov.bc.ca/soils/landscape/images/fig22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829" y="360728"/>
            <a:ext cx="4773335" cy="6283354"/>
          </a:xfrm>
          <a:prstGeom prst="rect">
            <a:avLst/>
          </a:prstGeom>
          <a:noFill/>
          <a:extLst>
            <a:ext uri="{909E8E84-426E-40DD-AFC4-6F175D3DCCD1}">
              <a14:hiddenFill xmlns:a14="http://schemas.microsoft.com/office/drawing/2010/main">
                <a:solidFill>
                  <a:srgbClr val="FFFFFF"/>
                </a:solidFill>
              </a14:hiddenFill>
            </a:ext>
          </a:extLst>
        </p:spPr>
      </p:pic>
      <p:pic>
        <p:nvPicPr>
          <p:cNvPr id="143364" name="Picture 4" descr="http://image.slidesharecdn.com/soil-formation-processes-130629000958-phpapp01/95/soil-formationprocesses-2-638.jpg?cb=13724646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69" y="0"/>
            <a:ext cx="3976381" cy="6644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216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idx="4294967295"/>
          </p:nvPr>
        </p:nvSpPr>
        <p:spPr>
          <a:xfrm>
            <a:off x="-366295" y="57745"/>
            <a:ext cx="9753600" cy="1143000"/>
          </a:xfrm>
        </p:spPr>
        <p:txBody>
          <a:bodyPr>
            <a:noAutofit/>
          </a:bodyPr>
          <a:lstStyle/>
          <a:p>
            <a:r>
              <a:rPr lang="en-US" dirty="0">
                <a:effectLst/>
                <a:latin typeface="Calibri" panose="020F0502020204030204" pitchFamily="34" charset="0"/>
              </a:rPr>
              <a:t>Important Properties of Soil</a:t>
            </a:r>
          </a:p>
        </p:txBody>
      </p:sp>
      <p:sp>
        <p:nvSpPr>
          <p:cNvPr id="146435" name="Rectangle 3"/>
          <p:cNvSpPr>
            <a:spLocks noGrp="1" noChangeArrowheads="1"/>
          </p:cNvSpPr>
          <p:nvPr>
            <p:ph type="body" idx="4294967295"/>
          </p:nvPr>
        </p:nvSpPr>
        <p:spPr>
          <a:xfrm>
            <a:off x="268705" y="1452881"/>
            <a:ext cx="8753375" cy="5019040"/>
          </a:xfrm>
        </p:spPr>
        <p:txBody>
          <a:bodyPr>
            <a:normAutofit fontScale="62500" lnSpcReduction="20000"/>
          </a:bodyPr>
          <a:lstStyle/>
          <a:p>
            <a:pPr marL="0" indent="0">
              <a:spcBef>
                <a:spcPct val="30000"/>
              </a:spcBef>
              <a:spcAft>
                <a:spcPct val="20000"/>
              </a:spcAft>
              <a:buNone/>
            </a:pPr>
            <a:r>
              <a:rPr lang="en-US" sz="5400" b="1" dirty="0"/>
              <a:t>Soil Horizons:</a:t>
            </a:r>
          </a:p>
          <a:p>
            <a:pPr>
              <a:spcBef>
                <a:spcPct val="30000"/>
              </a:spcBef>
              <a:spcAft>
                <a:spcPct val="20000"/>
              </a:spcAft>
              <a:buFont typeface="Arial" panose="020B0604020202020204" pitchFamily="34" charset="0"/>
              <a:buChar char="•"/>
            </a:pPr>
            <a:r>
              <a:rPr lang="en-US" sz="5400" b="1" u="sng" dirty="0"/>
              <a:t>Soil Color </a:t>
            </a:r>
            <a:r>
              <a:rPr lang="en-US" sz="5400" dirty="0"/>
              <a:t>(red, brown, gray, black)</a:t>
            </a:r>
          </a:p>
          <a:p>
            <a:pPr lvl="1">
              <a:spcBef>
                <a:spcPct val="30000"/>
              </a:spcBef>
              <a:spcAft>
                <a:spcPct val="20000"/>
              </a:spcAft>
              <a:buFont typeface="Arial" panose="020B0604020202020204" pitchFamily="34" charset="0"/>
              <a:buChar char="•"/>
            </a:pPr>
            <a:r>
              <a:rPr lang="en-US" sz="5400" dirty="0"/>
              <a:t>Often similar to the parent material color.</a:t>
            </a:r>
          </a:p>
          <a:p>
            <a:pPr lvl="1">
              <a:spcBef>
                <a:spcPct val="30000"/>
              </a:spcBef>
              <a:spcAft>
                <a:spcPct val="20000"/>
              </a:spcAft>
              <a:buFont typeface="Arial" panose="020B0604020202020204" pitchFamily="34" charset="0"/>
              <a:buChar char="•"/>
            </a:pPr>
            <a:r>
              <a:rPr lang="en-US" sz="5400" dirty="0"/>
              <a:t>Organic material - black</a:t>
            </a:r>
          </a:p>
          <a:p>
            <a:pPr lvl="1">
              <a:spcBef>
                <a:spcPct val="30000"/>
              </a:spcBef>
              <a:spcAft>
                <a:spcPct val="20000"/>
              </a:spcAft>
              <a:buFont typeface="Arial" panose="020B0604020202020204" pitchFamily="34" charset="0"/>
              <a:buChar char="•"/>
            </a:pPr>
            <a:r>
              <a:rPr lang="en-US" sz="5400" dirty="0"/>
              <a:t>Iron – usually red, like a rusty pipe.</a:t>
            </a:r>
          </a:p>
          <a:p>
            <a:pPr>
              <a:buFont typeface="Arial" panose="020B0604020202020204" pitchFamily="34" charset="0"/>
              <a:buChar char="•"/>
            </a:pPr>
            <a:r>
              <a:rPr lang="en-US" sz="5100" b="1" u="sng" dirty="0"/>
              <a:t>Soil Texture</a:t>
            </a:r>
            <a:r>
              <a:rPr lang="en-US" sz="5100" b="1" dirty="0"/>
              <a:t>  </a:t>
            </a:r>
            <a:r>
              <a:rPr lang="en-US" sz="5100" dirty="0"/>
              <a:t>(Sand, Silt, Clay)</a:t>
            </a:r>
          </a:p>
          <a:p>
            <a:pPr>
              <a:buFont typeface="Arial" panose="020B0604020202020204" pitchFamily="34" charset="0"/>
              <a:buChar char="•"/>
            </a:pPr>
            <a:r>
              <a:rPr lang="en-US" sz="5100" u="sng" dirty="0"/>
              <a:t>Soil Structure</a:t>
            </a:r>
          </a:p>
          <a:p>
            <a:pPr marL="342900" indent="-342900"/>
            <a:endParaRPr lang="en-US" sz="2000" dirty="0"/>
          </a:p>
          <a:p>
            <a:pPr marL="342900" indent="-342900"/>
            <a:endParaRPr lang="en-US" sz="1600" dirty="0"/>
          </a:p>
        </p:txBody>
      </p:sp>
    </p:spTree>
    <p:extLst>
      <p:ext uri="{BB962C8B-B14F-4D97-AF65-F5344CB8AC3E}">
        <p14:creationId xmlns:p14="http://schemas.microsoft.com/office/powerpoint/2010/main" val="103247658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514600" y="115500"/>
            <a:ext cx="4114800" cy="838200"/>
          </a:xfrm>
        </p:spPr>
        <p:txBody>
          <a:bodyPr/>
          <a:lstStyle/>
          <a:p>
            <a:r>
              <a:rPr lang="en-US" dirty="0">
                <a:effectLst/>
                <a:latin typeface="Calibri" panose="020F0502020204030204" pitchFamily="34" charset="0"/>
              </a:rPr>
              <a:t>Soil Color</a:t>
            </a:r>
          </a:p>
        </p:txBody>
      </p:sp>
      <p:sp>
        <p:nvSpPr>
          <p:cNvPr id="23" name="Slide Number Placeholder 6"/>
          <p:cNvSpPr>
            <a:spLocks noGrp="1"/>
          </p:cNvSpPr>
          <p:nvPr>
            <p:ph type="sldNum" sz="quarter" idx="12"/>
          </p:nvPr>
        </p:nvSpPr>
        <p:spPr/>
        <p:txBody>
          <a:bodyPr/>
          <a:lstStyle/>
          <a:p>
            <a:fld id="{38769E76-D752-41F8-A2B6-29B0AFB95959}" type="slidenum">
              <a:rPr lang="en-US"/>
              <a:pPr/>
              <a:t>24</a:t>
            </a:fld>
            <a:endParaRPr lang="en-US"/>
          </a:p>
        </p:txBody>
      </p:sp>
      <p:grpSp>
        <p:nvGrpSpPr>
          <p:cNvPr id="2" name="Group 3"/>
          <p:cNvGrpSpPr>
            <a:grpSpLocks/>
          </p:cNvGrpSpPr>
          <p:nvPr/>
        </p:nvGrpSpPr>
        <p:grpSpPr bwMode="auto">
          <a:xfrm>
            <a:off x="607200" y="838200"/>
            <a:ext cx="8001000" cy="5791200"/>
            <a:chOff x="528" y="528"/>
            <a:chExt cx="5040" cy="3648"/>
          </a:xfrm>
        </p:grpSpPr>
        <p:grpSp>
          <p:nvGrpSpPr>
            <p:cNvPr id="3" name="Group 4"/>
            <p:cNvGrpSpPr>
              <a:grpSpLocks/>
            </p:cNvGrpSpPr>
            <p:nvPr/>
          </p:nvGrpSpPr>
          <p:grpSpPr bwMode="auto">
            <a:xfrm>
              <a:off x="528" y="528"/>
              <a:ext cx="1860" cy="1728"/>
              <a:chOff x="672" y="624"/>
              <a:chExt cx="1860" cy="1728"/>
            </a:xfrm>
          </p:grpSpPr>
          <p:pic>
            <p:nvPicPr>
              <p:cNvPr id="17413" name="Picture 5" descr="yemassee"/>
              <p:cNvPicPr>
                <a:picLocks noChangeAspect="1" noChangeArrowheads="1"/>
              </p:cNvPicPr>
              <p:nvPr/>
            </p:nvPicPr>
            <p:blipFill>
              <a:blip r:embed="rId3" cstate="print"/>
              <a:srcRect/>
              <a:stretch>
                <a:fillRect/>
              </a:stretch>
            </p:blipFill>
            <p:spPr bwMode="auto">
              <a:xfrm>
                <a:off x="1584" y="912"/>
                <a:ext cx="948" cy="1440"/>
              </a:xfrm>
              <a:prstGeom prst="rect">
                <a:avLst/>
              </a:prstGeom>
              <a:noFill/>
            </p:spPr>
          </p:pic>
          <p:sp>
            <p:nvSpPr>
              <p:cNvPr id="17414" name="Text Box 6"/>
              <p:cNvSpPr txBox="1">
                <a:spLocks noChangeArrowheads="1"/>
              </p:cNvSpPr>
              <p:nvPr/>
            </p:nvSpPr>
            <p:spPr bwMode="auto">
              <a:xfrm>
                <a:off x="960" y="624"/>
                <a:ext cx="1444" cy="291"/>
              </a:xfrm>
              <a:prstGeom prst="rect">
                <a:avLst/>
              </a:prstGeom>
              <a:noFill/>
              <a:ln w="12700" cap="sq">
                <a:noFill/>
                <a:miter lim="800000"/>
                <a:headEnd type="none" w="sm" len="sm"/>
                <a:tailEnd type="none" w="sm" len="sm"/>
              </a:ln>
              <a:effectLst/>
            </p:spPr>
            <p:txBody>
              <a:bodyPr wrap="none">
                <a:spAutoFit/>
              </a:bodyPr>
              <a:lstStyle/>
              <a:p>
                <a:r>
                  <a:rPr lang="en-US" sz="2400" dirty="0"/>
                  <a:t>Drainage Class</a:t>
                </a:r>
              </a:p>
            </p:txBody>
          </p:sp>
          <p:pic>
            <p:nvPicPr>
              <p:cNvPr id="17415" name="Picture 7" descr="pamunkey"/>
              <p:cNvPicPr>
                <a:picLocks noChangeAspect="1" noChangeArrowheads="1"/>
              </p:cNvPicPr>
              <p:nvPr/>
            </p:nvPicPr>
            <p:blipFill>
              <a:blip r:embed="rId4" cstate="print"/>
              <a:srcRect/>
              <a:stretch>
                <a:fillRect/>
              </a:stretch>
            </p:blipFill>
            <p:spPr bwMode="auto">
              <a:xfrm>
                <a:off x="672" y="912"/>
                <a:ext cx="942" cy="1440"/>
              </a:xfrm>
              <a:prstGeom prst="rect">
                <a:avLst/>
              </a:prstGeom>
              <a:noFill/>
            </p:spPr>
          </p:pic>
        </p:grpSp>
        <p:grpSp>
          <p:nvGrpSpPr>
            <p:cNvPr id="4" name="Group 8"/>
            <p:cNvGrpSpPr>
              <a:grpSpLocks/>
            </p:cNvGrpSpPr>
            <p:nvPr/>
          </p:nvGrpSpPr>
          <p:grpSpPr bwMode="auto">
            <a:xfrm>
              <a:off x="624" y="2448"/>
              <a:ext cx="1824" cy="1728"/>
              <a:chOff x="2640" y="624"/>
              <a:chExt cx="1584" cy="1728"/>
            </a:xfrm>
          </p:grpSpPr>
          <p:sp>
            <p:nvSpPr>
              <p:cNvPr id="17417" name="Text Box 9"/>
              <p:cNvSpPr txBox="1">
                <a:spLocks noChangeArrowheads="1"/>
              </p:cNvSpPr>
              <p:nvPr/>
            </p:nvSpPr>
            <p:spPr bwMode="auto">
              <a:xfrm>
                <a:off x="2784" y="624"/>
                <a:ext cx="1215" cy="291"/>
              </a:xfrm>
              <a:prstGeom prst="rect">
                <a:avLst/>
              </a:prstGeom>
              <a:noFill/>
              <a:ln w="12700" cap="sq">
                <a:noFill/>
                <a:miter lim="800000"/>
                <a:headEnd type="none" w="sm" len="sm"/>
                <a:tailEnd type="none" w="sm" len="sm"/>
              </a:ln>
              <a:effectLst/>
            </p:spPr>
            <p:txBody>
              <a:bodyPr wrap="none">
                <a:spAutoFit/>
              </a:bodyPr>
              <a:lstStyle/>
              <a:p>
                <a:r>
                  <a:rPr lang="en-US" sz="2400" dirty="0"/>
                  <a:t>Organic Matter</a:t>
                </a:r>
              </a:p>
            </p:txBody>
          </p:sp>
          <p:pic>
            <p:nvPicPr>
              <p:cNvPr id="17418" name="Picture 10" descr="mollisol"/>
              <p:cNvPicPr>
                <a:picLocks noChangeAspect="1" noChangeArrowheads="1"/>
              </p:cNvPicPr>
              <p:nvPr/>
            </p:nvPicPr>
            <p:blipFill>
              <a:blip r:embed="rId5" cstate="print"/>
              <a:srcRect/>
              <a:stretch>
                <a:fillRect/>
              </a:stretch>
            </p:blipFill>
            <p:spPr bwMode="auto">
              <a:xfrm>
                <a:off x="3416" y="912"/>
                <a:ext cx="808" cy="1440"/>
              </a:xfrm>
              <a:prstGeom prst="rect">
                <a:avLst/>
              </a:prstGeom>
              <a:noFill/>
            </p:spPr>
          </p:pic>
          <p:pic>
            <p:nvPicPr>
              <p:cNvPr id="17419" name="Picture 11" descr="alfisol"/>
              <p:cNvPicPr>
                <a:picLocks noChangeAspect="1" noChangeArrowheads="1"/>
              </p:cNvPicPr>
              <p:nvPr/>
            </p:nvPicPr>
            <p:blipFill>
              <a:blip r:embed="rId6" cstate="print"/>
              <a:srcRect/>
              <a:stretch>
                <a:fillRect/>
              </a:stretch>
            </p:blipFill>
            <p:spPr bwMode="auto">
              <a:xfrm flipH="1">
                <a:off x="2640" y="912"/>
                <a:ext cx="807" cy="1440"/>
              </a:xfrm>
              <a:prstGeom prst="rect">
                <a:avLst/>
              </a:prstGeom>
              <a:noFill/>
            </p:spPr>
          </p:pic>
        </p:grpSp>
        <p:grpSp>
          <p:nvGrpSpPr>
            <p:cNvPr id="5" name="Group 12"/>
            <p:cNvGrpSpPr>
              <a:grpSpLocks/>
            </p:cNvGrpSpPr>
            <p:nvPr/>
          </p:nvGrpSpPr>
          <p:grpSpPr bwMode="auto">
            <a:xfrm>
              <a:off x="3504" y="528"/>
              <a:ext cx="2016" cy="1728"/>
              <a:chOff x="3552" y="768"/>
              <a:chExt cx="2016" cy="1728"/>
            </a:xfrm>
          </p:grpSpPr>
          <p:sp>
            <p:nvSpPr>
              <p:cNvPr id="17421" name="Text Box 13"/>
              <p:cNvSpPr txBox="1">
                <a:spLocks noChangeArrowheads="1"/>
              </p:cNvSpPr>
              <p:nvPr/>
            </p:nvSpPr>
            <p:spPr bwMode="auto">
              <a:xfrm>
                <a:off x="4368" y="768"/>
                <a:ext cx="462" cy="291"/>
              </a:xfrm>
              <a:prstGeom prst="rect">
                <a:avLst/>
              </a:prstGeom>
              <a:noFill/>
              <a:ln w="12700" cap="sq">
                <a:noFill/>
                <a:miter lim="800000"/>
                <a:headEnd type="none" w="sm" len="sm"/>
                <a:tailEnd type="none" w="sm" len="sm"/>
              </a:ln>
              <a:effectLst/>
            </p:spPr>
            <p:txBody>
              <a:bodyPr wrap="none">
                <a:spAutoFit/>
              </a:bodyPr>
              <a:lstStyle/>
              <a:p>
                <a:r>
                  <a:rPr lang="en-US" sz="2400" dirty="0"/>
                  <a:t>Age</a:t>
                </a:r>
              </a:p>
            </p:txBody>
          </p:sp>
          <p:pic>
            <p:nvPicPr>
              <p:cNvPr id="17422" name="Picture 14" descr="wheeling"/>
              <p:cNvPicPr>
                <a:picLocks noChangeAspect="1" noChangeArrowheads="1"/>
              </p:cNvPicPr>
              <p:nvPr/>
            </p:nvPicPr>
            <p:blipFill>
              <a:blip r:embed="rId7" cstate="print"/>
              <a:srcRect/>
              <a:stretch>
                <a:fillRect/>
              </a:stretch>
            </p:blipFill>
            <p:spPr bwMode="auto">
              <a:xfrm>
                <a:off x="3552" y="1056"/>
                <a:ext cx="1045" cy="1440"/>
              </a:xfrm>
              <a:prstGeom prst="rect">
                <a:avLst/>
              </a:prstGeom>
              <a:noFill/>
            </p:spPr>
          </p:pic>
          <p:sp>
            <p:nvSpPr>
              <p:cNvPr id="17423" name="Text Box 15"/>
              <p:cNvSpPr txBox="1">
                <a:spLocks noChangeArrowheads="1"/>
              </p:cNvSpPr>
              <p:nvPr/>
            </p:nvSpPr>
            <p:spPr bwMode="auto">
              <a:xfrm>
                <a:off x="3621" y="2160"/>
                <a:ext cx="891" cy="250"/>
              </a:xfrm>
              <a:prstGeom prst="rect">
                <a:avLst/>
              </a:prstGeom>
              <a:noFill/>
              <a:ln w="9525">
                <a:noFill/>
                <a:miter lim="800000"/>
                <a:headEnd/>
                <a:tailEnd/>
              </a:ln>
              <a:effectLst/>
            </p:spPr>
            <p:txBody>
              <a:bodyPr wrap="none">
                <a:spAutoFit/>
              </a:bodyPr>
              <a:lstStyle/>
              <a:p>
                <a:pPr eaLnBrk="0" hangingPunct="0">
                  <a:spcBef>
                    <a:spcPct val="20000"/>
                  </a:spcBef>
                </a:pPr>
                <a:r>
                  <a:rPr kumimoji="1" lang="en-US" sz="2000" b="1" dirty="0" err="1">
                    <a:solidFill>
                      <a:schemeClr val="bg1"/>
                    </a:solidFill>
                    <a:latin typeface="Tahoma" pitchFamily="34" charset="0"/>
                  </a:rPr>
                  <a:t>Hapludalf</a:t>
                </a:r>
                <a:endParaRPr kumimoji="1" lang="en-US" sz="2000" b="1" dirty="0">
                  <a:solidFill>
                    <a:schemeClr val="bg1"/>
                  </a:solidFill>
                  <a:latin typeface="Tahoma" pitchFamily="34" charset="0"/>
                </a:endParaRPr>
              </a:p>
            </p:txBody>
          </p:sp>
          <p:pic>
            <p:nvPicPr>
              <p:cNvPr id="17424" name="Picture 16" descr="shottower"/>
              <p:cNvPicPr>
                <a:picLocks noChangeAspect="1" noChangeArrowheads="1"/>
              </p:cNvPicPr>
              <p:nvPr/>
            </p:nvPicPr>
            <p:blipFill>
              <a:blip r:embed="rId8" cstate="print"/>
              <a:srcRect/>
              <a:stretch>
                <a:fillRect/>
              </a:stretch>
            </p:blipFill>
            <p:spPr bwMode="auto">
              <a:xfrm>
                <a:off x="4562" y="1056"/>
                <a:ext cx="1006" cy="1440"/>
              </a:xfrm>
              <a:prstGeom prst="rect">
                <a:avLst/>
              </a:prstGeom>
              <a:noFill/>
            </p:spPr>
          </p:pic>
          <p:sp>
            <p:nvSpPr>
              <p:cNvPr id="17425" name="Text Box 17"/>
              <p:cNvSpPr txBox="1">
                <a:spLocks noChangeArrowheads="1"/>
              </p:cNvSpPr>
              <p:nvPr/>
            </p:nvSpPr>
            <p:spPr bwMode="auto">
              <a:xfrm>
                <a:off x="4608" y="2160"/>
                <a:ext cx="879" cy="250"/>
              </a:xfrm>
              <a:prstGeom prst="rect">
                <a:avLst/>
              </a:prstGeom>
              <a:noFill/>
              <a:ln w="9525">
                <a:noFill/>
                <a:miter lim="800000"/>
                <a:headEnd/>
                <a:tailEnd/>
              </a:ln>
              <a:effectLst/>
            </p:spPr>
            <p:txBody>
              <a:bodyPr wrap="none">
                <a:spAutoFit/>
              </a:bodyPr>
              <a:lstStyle/>
              <a:p>
                <a:pPr eaLnBrk="0" hangingPunct="0">
                  <a:spcBef>
                    <a:spcPct val="20000"/>
                  </a:spcBef>
                </a:pPr>
                <a:r>
                  <a:rPr kumimoji="1" lang="en-US" sz="2000" b="1" dirty="0" err="1">
                    <a:solidFill>
                      <a:schemeClr val="bg1"/>
                    </a:solidFill>
                    <a:latin typeface="Tahoma" pitchFamily="34" charset="0"/>
                  </a:rPr>
                  <a:t>Paleudult</a:t>
                </a:r>
                <a:endParaRPr kumimoji="1" lang="en-US" sz="2000" b="1" dirty="0">
                  <a:solidFill>
                    <a:schemeClr val="bg1"/>
                  </a:solidFill>
                  <a:latin typeface="Tahoma" pitchFamily="34" charset="0"/>
                </a:endParaRPr>
              </a:p>
            </p:txBody>
          </p:sp>
        </p:grpSp>
        <p:grpSp>
          <p:nvGrpSpPr>
            <p:cNvPr id="6" name="Group 18"/>
            <p:cNvGrpSpPr>
              <a:grpSpLocks/>
            </p:cNvGrpSpPr>
            <p:nvPr/>
          </p:nvGrpSpPr>
          <p:grpSpPr bwMode="auto">
            <a:xfrm>
              <a:off x="3456" y="2352"/>
              <a:ext cx="2112" cy="1824"/>
              <a:chOff x="3504" y="2496"/>
              <a:chExt cx="2112" cy="1824"/>
            </a:xfrm>
          </p:grpSpPr>
          <p:grpSp>
            <p:nvGrpSpPr>
              <p:cNvPr id="7" name="Group 19"/>
              <p:cNvGrpSpPr>
                <a:grpSpLocks/>
              </p:cNvGrpSpPr>
              <p:nvPr/>
            </p:nvGrpSpPr>
            <p:grpSpPr bwMode="auto">
              <a:xfrm>
                <a:off x="3504" y="2496"/>
                <a:ext cx="1820" cy="1824"/>
                <a:chOff x="3504" y="2496"/>
                <a:chExt cx="1820" cy="1824"/>
              </a:xfrm>
            </p:grpSpPr>
            <p:pic>
              <p:nvPicPr>
                <p:cNvPr id="17428" name="Picture 20" descr="bath"/>
                <p:cNvPicPr>
                  <a:picLocks noChangeAspect="1" noChangeArrowheads="1"/>
                </p:cNvPicPr>
                <p:nvPr/>
              </p:nvPicPr>
              <p:blipFill>
                <a:blip r:embed="rId9" cstate="print"/>
                <a:srcRect/>
                <a:stretch>
                  <a:fillRect/>
                </a:stretch>
              </p:blipFill>
              <p:spPr bwMode="auto">
                <a:xfrm>
                  <a:off x="3504" y="2832"/>
                  <a:ext cx="981" cy="1488"/>
                </a:xfrm>
                <a:prstGeom prst="rect">
                  <a:avLst/>
                </a:prstGeom>
                <a:noFill/>
                <a:ln>
                  <a:noFill/>
                </a:ln>
                <a:effectLst/>
              </p:spPr>
            </p:pic>
            <p:sp>
              <p:nvSpPr>
                <p:cNvPr id="17429" name="Text Box 21"/>
                <p:cNvSpPr txBox="1">
                  <a:spLocks noChangeArrowheads="1"/>
                </p:cNvSpPr>
                <p:nvPr/>
              </p:nvSpPr>
              <p:spPr bwMode="auto">
                <a:xfrm>
                  <a:off x="3892" y="2496"/>
                  <a:ext cx="1432" cy="291"/>
                </a:xfrm>
                <a:prstGeom prst="rect">
                  <a:avLst/>
                </a:prstGeom>
                <a:noFill/>
                <a:ln w="12700">
                  <a:noFill/>
                  <a:miter lim="800000"/>
                  <a:headEnd type="none" w="sm" len="sm"/>
                  <a:tailEnd type="none" w="sm" len="sm"/>
                </a:ln>
                <a:effectLst/>
              </p:spPr>
              <p:txBody>
                <a:bodyPr wrap="none">
                  <a:spAutoFit/>
                </a:bodyPr>
                <a:lstStyle/>
                <a:p>
                  <a:r>
                    <a:rPr kumimoji="1" lang="en-US" sz="2400" dirty="0">
                      <a:latin typeface="+mn-lt"/>
                    </a:rPr>
                    <a:t>Parent Material</a:t>
                  </a:r>
                </a:p>
              </p:txBody>
            </p:sp>
          </p:grpSp>
          <p:pic>
            <p:nvPicPr>
              <p:cNvPr id="17430" name="Picture 22" descr="loess"/>
              <p:cNvPicPr>
                <a:picLocks noChangeAspect="1" noChangeArrowheads="1"/>
              </p:cNvPicPr>
              <p:nvPr/>
            </p:nvPicPr>
            <p:blipFill>
              <a:blip r:embed="rId10" cstate="print"/>
              <a:srcRect l="26633" t="6837" r="37105" b="17189"/>
              <a:stretch>
                <a:fillRect/>
              </a:stretch>
            </p:blipFill>
            <p:spPr bwMode="auto">
              <a:xfrm>
                <a:off x="4656" y="2832"/>
                <a:ext cx="960" cy="1488"/>
              </a:xfrm>
              <a:prstGeom prst="rect">
                <a:avLst/>
              </a:prstGeom>
              <a:noFill/>
              <a:ln/>
              <a:effectLst/>
            </p:spPr>
          </p:pic>
        </p:grpSp>
      </p:grpSp>
    </p:spTree>
    <p:extLst>
      <p:ext uri="{BB962C8B-B14F-4D97-AF65-F5344CB8AC3E}">
        <p14:creationId xmlns:p14="http://schemas.microsoft.com/office/powerpoint/2010/main" val="4034653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s://c2.staticflickr.com/2/1368/5105380420_6d62e976ca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271" y="3339192"/>
            <a:ext cx="5119008" cy="3383643"/>
          </a:xfrm>
          <a:prstGeom prst="rect">
            <a:avLst/>
          </a:prstGeom>
          <a:noFill/>
          <a:extLst>
            <a:ext uri="{909E8E84-426E-40DD-AFC4-6F175D3DCCD1}">
              <a14:hiddenFill xmlns:a14="http://schemas.microsoft.com/office/drawing/2010/main">
                <a:solidFill>
                  <a:srgbClr val="FFFFFF"/>
                </a:solidFill>
              </a14:hiddenFill>
            </a:ext>
          </a:extLst>
        </p:spPr>
      </p:pic>
      <p:pic>
        <p:nvPicPr>
          <p:cNvPr id="145412" name="Picture 4" descr="http://www.soil.ncsu.edu/programs/images/wetlands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293914"/>
            <a:ext cx="2143125" cy="2914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1936" y="597077"/>
            <a:ext cx="3180954" cy="2154436"/>
          </a:xfrm>
          <a:prstGeom prst="rect">
            <a:avLst/>
          </a:prstGeom>
          <a:noFill/>
        </p:spPr>
        <p:txBody>
          <a:bodyPr wrap="square" rtlCol="0">
            <a:spAutoFit/>
          </a:bodyPr>
          <a:lstStyle/>
          <a:p>
            <a:r>
              <a:rPr lang="en-US" sz="2800" dirty="0"/>
              <a:t>Hydric Soils</a:t>
            </a:r>
            <a:r>
              <a:rPr lang="en-US" dirty="0"/>
              <a:t>- wet soils with gray colors, formed in a wetland</a:t>
            </a:r>
          </a:p>
          <a:p>
            <a:endParaRPr lang="en-US" sz="1400" dirty="0"/>
          </a:p>
          <a:p>
            <a:r>
              <a:rPr lang="en-US" sz="1400" dirty="0"/>
              <a:t>(soil that formed under conditions of saturation, flooding or ponding long enough during the growing season to develop anaerobic conditions) </a:t>
            </a:r>
          </a:p>
        </p:txBody>
      </p:sp>
    </p:spTree>
    <p:extLst>
      <p:ext uri="{BB962C8B-B14F-4D97-AF65-F5344CB8AC3E}">
        <p14:creationId xmlns:p14="http://schemas.microsoft.com/office/powerpoint/2010/main" val="1682116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349725" y="678575"/>
            <a:ext cx="77724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4400">
              <a:solidFill>
                <a:schemeClr val="tx2"/>
              </a:solidFill>
              <a:latin typeface="Times New Roman" pitchFamily="18" charset="0"/>
            </a:endParaRPr>
          </a:p>
        </p:txBody>
      </p:sp>
      <p:sp>
        <p:nvSpPr>
          <p:cNvPr id="22531" name="Rectangle 4"/>
          <p:cNvSpPr>
            <a:spLocks noChangeArrowheads="1"/>
          </p:cNvSpPr>
          <p:nvPr/>
        </p:nvSpPr>
        <p:spPr bwMode="auto">
          <a:xfrm>
            <a:off x="405288" y="1740613"/>
            <a:ext cx="8001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eaLnBrk="0" hangingPunct="0">
              <a:spcBef>
                <a:spcPct val="20000"/>
              </a:spcBef>
              <a:spcAft>
                <a:spcPct val="25000"/>
              </a:spcAft>
              <a:buClr>
                <a:srgbClr val="663300"/>
              </a:buClr>
              <a:buFont typeface="Wingdings" pitchFamily="2" charset="2"/>
              <a:buChar char="v"/>
              <a:defRPr sz="3200" b="1">
                <a:solidFill>
                  <a:schemeClr val="tx1"/>
                </a:solidFill>
                <a:latin typeface="Arial" charset="0"/>
              </a:defRPr>
            </a:lvl1pPr>
            <a:lvl2pPr marL="1027113" indent="-455613" eaLnBrk="0" hangingPunct="0">
              <a:spcBef>
                <a:spcPct val="20000"/>
              </a:spcBef>
              <a:spcAft>
                <a:spcPct val="25000"/>
              </a:spcAft>
              <a:buClr>
                <a:srgbClr val="663300"/>
              </a:buClr>
              <a:buFont typeface="Arial" charset="0"/>
              <a:buChar char="–"/>
              <a:defRPr sz="2800" b="1">
                <a:solidFill>
                  <a:schemeClr val="tx1"/>
                </a:solidFill>
                <a:latin typeface="Arial" charset="0"/>
              </a:defRPr>
            </a:lvl2pPr>
            <a:lvl3pPr marL="1370013" indent="-228600" eaLnBrk="0" hangingPunct="0">
              <a:spcBef>
                <a:spcPct val="20000"/>
              </a:spcBef>
              <a:spcAft>
                <a:spcPct val="25000"/>
              </a:spcAft>
              <a:buChar char="•"/>
              <a:defRPr sz="2400" b="1">
                <a:solidFill>
                  <a:schemeClr val="tx1"/>
                </a:solidFill>
                <a:latin typeface="Arial" charset="0"/>
              </a:defRPr>
            </a:lvl3pPr>
            <a:lvl4pPr marL="1712913" indent="-228600" eaLnBrk="0" hangingPunct="0">
              <a:spcBef>
                <a:spcPct val="20000"/>
              </a:spcBef>
              <a:spcAft>
                <a:spcPct val="25000"/>
              </a:spcAft>
              <a:buChar char="–"/>
              <a:defRPr sz="2000" b="1">
                <a:solidFill>
                  <a:schemeClr val="tx1"/>
                </a:solidFill>
                <a:latin typeface="Arial" charset="0"/>
              </a:defRPr>
            </a:lvl4pPr>
            <a:lvl5pPr marL="2057400" indent="-228600" eaLnBrk="0" hangingPunct="0">
              <a:spcBef>
                <a:spcPct val="20000"/>
              </a:spcBef>
              <a:spcAft>
                <a:spcPct val="25000"/>
              </a:spcAft>
              <a:buChar char="»"/>
              <a:defRPr sz="2000" b="1">
                <a:solidFill>
                  <a:schemeClr val="tx1"/>
                </a:solidFill>
                <a:latin typeface="Arial" charset="0"/>
              </a:defRPr>
            </a:lvl5pPr>
            <a:lvl6pPr marL="2514600" indent="-228600" eaLnBrk="0" fontAlgn="base" hangingPunct="0">
              <a:spcBef>
                <a:spcPct val="20000"/>
              </a:spcBef>
              <a:spcAft>
                <a:spcPct val="25000"/>
              </a:spcAft>
              <a:buChar char="»"/>
              <a:defRPr sz="2000" b="1">
                <a:solidFill>
                  <a:schemeClr val="tx1"/>
                </a:solidFill>
                <a:latin typeface="Arial" charset="0"/>
              </a:defRPr>
            </a:lvl6pPr>
            <a:lvl7pPr marL="2971800" indent="-228600" eaLnBrk="0" fontAlgn="base" hangingPunct="0">
              <a:spcBef>
                <a:spcPct val="20000"/>
              </a:spcBef>
              <a:spcAft>
                <a:spcPct val="25000"/>
              </a:spcAft>
              <a:buChar char="»"/>
              <a:defRPr sz="2000" b="1">
                <a:solidFill>
                  <a:schemeClr val="tx1"/>
                </a:solidFill>
                <a:latin typeface="Arial" charset="0"/>
              </a:defRPr>
            </a:lvl7pPr>
            <a:lvl8pPr marL="3429000" indent="-228600" eaLnBrk="0" fontAlgn="base" hangingPunct="0">
              <a:spcBef>
                <a:spcPct val="20000"/>
              </a:spcBef>
              <a:spcAft>
                <a:spcPct val="25000"/>
              </a:spcAft>
              <a:buChar char="»"/>
              <a:defRPr sz="2000" b="1">
                <a:solidFill>
                  <a:schemeClr val="tx1"/>
                </a:solidFill>
                <a:latin typeface="Arial" charset="0"/>
              </a:defRPr>
            </a:lvl8pPr>
            <a:lvl9pPr marL="3886200" indent="-228600" eaLnBrk="0" fontAlgn="base" hangingPunct="0">
              <a:spcBef>
                <a:spcPct val="20000"/>
              </a:spcBef>
              <a:spcAft>
                <a:spcPct val="25000"/>
              </a:spcAft>
              <a:buChar char="»"/>
              <a:defRPr sz="2000" b="1">
                <a:solidFill>
                  <a:schemeClr val="tx1"/>
                </a:solidFill>
                <a:latin typeface="Arial" charset="0"/>
              </a:defRPr>
            </a:lvl9pPr>
          </a:lstStyle>
          <a:p>
            <a:pPr eaLnBrk="1" hangingPunct="1">
              <a:spcAft>
                <a:spcPct val="0"/>
              </a:spcAft>
              <a:buClr>
                <a:srgbClr val="A50021"/>
              </a:buClr>
              <a:buSzPct val="75000"/>
              <a:buFont typeface="Wingdings" pitchFamily="2" charset="2"/>
              <a:buChar char="n"/>
            </a:pPr>
            <a:endParaRPr lang="en-US" altLang="en-US" sz="4000" b="0">
              <a:latin typeface="Times New Roman" pitchFamily="18" charset="0"/>
            </a:endParaRPr>
          </a:p>
        </p:txBody>
      </p:sp>
      <p:pic>
        <p:nvPicPr>
          <p:cNvPr id="225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125" y="2812175"/>
            <a:ext cx="2857500" cy="1990725"/>
          </a:xfrm>
          <a:prstGeom prst="rect">
            <a:avLst/>
          </a:prstGeom>
          <a:noFill/>
          <a:ln w="38100">
            <a:solidFill>
              <a:srgbClr val="6633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Text Box 6"/>
          <p:cNvSpPr txBox="1">
            <a:spLocks noChangeArrowheads="1"/>
          </p:cNvSpPr>
          <p:nvPr/>
        </p:nvSpPr>
        <p:spPr bwMode="auto">
          <a:xfrm>
            <a:off x="1264125" y="4945775"/>
            <a:ext cx="29130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a:t>Platy structure</a:t>
            </a:r>
          </a:p>
        </p:txBody>
      </p:sp>
      <p:pic>
        <p:nvPicPr>
          <p:cNvPr id="22534" name="Picture 7"/>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4997925" y="2735975"/>
            <a:ext cx="3048000" cy="2070100"/>
          </a:xfrm>
          <a:prstGeom prst="rect">
            <a:avLst/>
          </a:prstGeom>
          <a:noFill/>
          <a:ln w="38100">
            <a:solidFill>
              <a:srgbClr val="6633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5" name="Text Box 8"/>
          <p:cNvSpPr txBox="1">
            <a:spLocks noChangeArrowheads="1"/>
          </p:cNvSpPr>
          <p:nvPr/>
        </p:nvSpPr>
        <p:spPr bwMode="auto">
          <a:xfrm>
            <a:off x="4693125" y="4869575"/>
            <a:ext cx="3733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a:t>Granular structure</a:t>
            </a:r>
          </a:p>
        </p:txBody>
      </p:sp>
      <p:sp>
        <p:nvSpPr>
          <p:cNvPr id="48138" name="Rectangle 10"/>
          <p:cNvSpPr>
            <a:spLocks noGrp="1" noChangeArrowheads="1"/>
          </p:cNvSpPr>
          <p:nvPr>
            <p:ph type="title"/>
          </p:nvPr>
        </p:nvSpPr>
        <p:spPr>
          <a:xfrm>
            <a:off x="654525" y="221375"/>
            <a:ext cx="8229600" cy="1066800"/>
          </a:xfrm>
        </p:spPr>
        <p:txBody>
          <a:bodyPr/>
          <a:lstStyle/>
          <a:p>
            <a:pPr eaLnBrk="1" hangingPunct="1">
              <a:defRPr/>
            </a:pPr>
            <a:r>
              <a:rPr lang="en-US" altLang="en-US" dirty="0"/>
              <a:t>Soil Structure:</a:t>
            </a:r>
          </a:p>
        </p:txBody>
      </p:sp>
      <p:sp>
        <p:nvSpPr>
          <p:cNvPr id="22538" name="Rectangle 11"/>
          <p:cNvSpPr>
            <a:spLocks noGrp="1" noChangeArrowheads="1"/>
          </p:cNvSpPr>
          <p:nvPr>
            <p:ph idx="1"/>
          </p:nvPr>
        </p:nvSpPr>
        <p:spPr>
          <a:xfrm>
            <a:off x="730725" y="1211975"/>
            <a:ext cx="8153400" cy="1250950"/>
          </a:xfrm>
        </p:spPr>
        <p:txBody>
          <a:bodyPr/>
          <a:lstStyle/>
          <a:p>
            <a:pPr marL="0" indent="0" algn="ctr" eaLnBrk="1" hangingPunct="1">
              <a:buFont typeface="Wingdings" pitchFamily="2" charset="2"/>
              <a:buNone/>
            </a:pPr>
            <a:r>
              <a:rPr lang="en-US" altLang="en-US" sz="3600" dirty="0"/>
              <a:t>How particles are grouped together into stable collections</a:t>
            </a:r>
            <a:endParaRPr lang="en-US" altLang="en-US" dirty="0"/>
          </a:p>
        </p:txBody>
      </p:sp>
    </p:spTree>
    <p:extLst>
      <p:ext uri="{BB962C8B-B14F-4D97-AF65-F5344CB8AC3E}">
        <p14:creationId xmlns:p14="http://schemas.microsoft.com/office/powerpoint/2010/main" val="2715009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277813"/>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Structure and Water Movement</a:t>
            </a:r>
          </a:p>
        </p:txBody>
      </p:sp>
      <p:grpSp>
        <p:nvGrpSpPr>
          <p:cNvPr id="3" name="Group 26"/>
          <p:cNvGrpSpPr>
            <a:grpSpLocks/>
          </p:cNvGrpSpPr>
          <p:nvPr/>
        </p:nvGrpSpPr>
        <p:grpSpPr bwMode="auto">
          <a:xfrm>
            <a:off x="1371600" y="1524000"/>
            <a:ext cx="1981200" cy="2514600"/>
            <a:chOff x="864" y="960"/>
            <a:chExt cx="1248" cy="1584"/>
          </a:xfrm>
        </p:grpSpPr>
        <p:pic>
          <p:nvPicPr>
            <p:cNvPr id="4" name="Picture 8" descr="soil structure - single g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1143"/>
              <a:ext cx="1248" cy="1244"/>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4"/>
            <p:cNvSpPr txBox="1">
              <a:spLocks noChangeArrowheads="1"/>
            </p:cNvSpPr>
            <p:nvPr/>
          </p:nvSpPr>
          <p:spPr bwMode="auto">
            <a:xfrm>
              <a:off x="1044" y="960"/>
              <a:ext cx="88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Single grain</a:t>
              </a:r>
            </a:p>
          </p:txBody>
        </p:sp>
        <p:sp>
          <p:nvSpPr>
            <p:cNvPr id="6" name="Text Box 20"/>
            <p:cNvSpPr txBox="1">
              <a:spLocks noChangeArrowheads="1"/>
            </p:cNvSpPr>
            <p:nvPr/>
          </p:nvSpPr>
          <p:spPr bwMode="auto">
            <a:xfrm>
              <a:off x="1316" y="2352"/>
              <a:ext cx="3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bg1"/>
                  </a:solidFill>
                </a:rPr>
                <a:t>rapid</a:t>
              </a:r>
            </a:p>
          </p:txBody>
        </p:sp>
      </p:grpSp>
      <p:grpSp>
        <p:nvGrpSpPr>
          <p:cNvPr id="7" name="Group 27"/>
          <p:cNvGrpSpPr>
            <a:grpSpLocks/>
          </p:cNvGrpSpPr>
          <p:nvPr/>
        </p:nvGrpSpPr>
        <p:grpSpPr bwMode="auto">
          <a:xfrm>
            <a:off x="3916363" y="1524000"/>
            <a:ext cx="1958975" cy="2514600"/>
            <a:chOff x="2496" y="960"/>
            <a:chExt cx="1234" cy="1584"/>
          </a:xfrm>
        </p:grpSpPr>
        <p:pic>
          <p:nvPicPr>
            <p:cNvPr id="8" name="Picture 9" descr="soil structure - block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6" y="1143"/>
              <a:ext cx="1234" cy="124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5"/>
            <p:cNvSpPr txBox="1">
              <a:spLocks noChangeArrowheads="1"/>
            </p:cNvSpPr>
            <p:nvPr/>
          </p:nvSpPr>
          <p:spPr bwMode="auto">
            <a:xfrm>
              <a:off x="2820" y="960"/>
              <a:ext cx="54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Blocky</a:t>
              </a:r>
            </a:p>
          </p:txBody>
        </p:sp>
        <p:sp>
          <p:nvSpPr>
            <p:cNvPr id="10" name="Text Box 21"/>
            <p:cNvSpPr txBox="1">
              <a:spLocks noChangeArrowheads="1"/>
            </p:cNvSpPr>
            <p:nvPr/>
          </p:nvSpPr>
          <p:spPr bwMode="auto">
            <a:xfrm>
              <a:off x="2822" y="2352"/>
              <a:ext cx="58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bg1"/>
                  </a:solidFill>
                </a:rPr>
                <a:t>moderate</a:t>
              </a:r>
            </a:p>
          </p:txBody>
        </p:sp>
      </p:grpSp>
      <p:grpSp>
        <p:nvGrpSpPr>
          <p:cNvPr id="11" name="Group 28"/>
          <p:cNvGrpSpPr>
            <a:grpSpLocks/>
          </p:cNvGrpSpPr>
          <p:nvPr/>
        </p:nvGrpSpPr>
        <p:grpSpPr bwMode="auto">
          <a:xfrm>
            <a:off x="6372226" y="1482726"/>
            <a:ext cx="2057400" cy="2503488"/>
            <a:chOff x="4080" y="969"/>
            <a:chExt cx="1296" cy="1577"/>
          </a:xfrm>
        </p:grpSpPr>
        <p:pic>
          <p:nvPicPr>
            <p:cNvPr id="12" name="Picture 10" descr="soil structure - plat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0" y="1143"/>
              <a:ext cx="1296" cy="124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6"/>
            <p:cNvSpPr txBox="1">
              <a:spLocks noChangeArrowheads="1"/>
            </p:cNvSpPr>
            <p:nvPr/>
          </p:nvSpPr>
          <p:spPr bwMode="auto">
            <a:xfrm>
              <a:off x="4476" y="969"/>
              <a:ext cx="43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Platy</a:t>
              </a:r>
            </a:p>
          </p:txBody>
        </p:sp>
        <p:sp>
          <p:nvSpPr>
            <p:cNvPr id="14" name="Text Box 22"/>
            <p:cNvSpPr txBox="1">
              <a:spLocks noChangeArrowheads="1"/>
            </p:cNvSpPr>
            <p:nvPr/>
          </p:nvSpPr>
          <p:spPr bwMode="auto">
            <a:xfrm>
              <a:off x="4556" y="2352"/>
              <a:ext cx="327"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bg1"/>
                  </a:solidFill>
                </a:rPr>
                <a:t>slow</a:t>
              </a:r>
            </a:p>
          </p:txBody>
        </p:sp>
      </p:grpSp>
      <p:grpSp>
        <p:nvGrpSpPr>
          <p:cNvPr id="15" name="Group 29"/>
          <p:cNvGrpSpPr>
            <a:grpSpLocks/>
          </p:cNvGrpSpPr>
          <p:nvPr/>
        </p:nvGrpSpPr>
        <p:grpSpPr bwMode="auto">
          <a:xfrm>
            <a:off x="1371600" y="4205288"/>
            <a:ext cx="1905000" cy="2351087"/>
            <a:chOff x="864" y="2649"/>
            <a:chExt cx="1200" cy="1481"/>
          </a:xfrm>
        </p:grpSpPr>
        <p:pic>
          <p:nvPicPr>
            <p:cNvPr id="16" name="Picture 11" descr="soil structure - granula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2832"/>
              <a:ext cx="1200" cy="1137"/>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7"/>
            <p:cNvSpPr txBox="1">
              <a:spLocks noChangeArrowheads="1"/>
            </p:cNvSpPr>
            <p:nvPr/>
          </p:nvSpPr>
          <p:spPr bwMode="auto">
            <a:xfrm>
              <a:off x="1148" y="2649"/>
              <a:ext cx="68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Granular</a:t>
              </a:r>
            </a:p>
          </p:txBody>
        </p:sp>
        <p:sp>
          <p:nvSpPr>
            <p:cNvPr id="18" name="Text Box 23"/>
            <p:cNvSpPr txBox="1">
              <a:spLocks noChangeArrowheads="1"/>
            </p:cNvSpPr>
            <p:nvPr/>
          </p:nvSpPr>
          <p:spPr bwMode="auto">
            <a:xfrm>
              <a:off x="960" y="3936"/>
              <a:ext cx="90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bg1"/>
                  </a:solidFill>
                </a:rPr>
                <a:t>moderately rapid</a:t>
              </a:r>
            </a:p>
          </p:txBody>
        </p:sp>
      </p:grpSp>
      <p:grpSp>
        <p:nvGrpSpPr>
          <p:cNvPr id="19" name="Group 30"/>
          <p:cNvGrpSpPr>
            <a:grpSpLocks/>
          </p:cNvGrpSpPr>
          <p:nvPr/>
        </p:nvGrpSpPr>
        <p:grpSpPr bwMode="auto">
          <a:xfrm>
            <a:off x="3886200" y="4205288"/>
            <a:ext cx="1981200" cy="2347912"/>
            <a:chOff x="2448" y="2649"/>
            <a:chExt cx="1248" cy="1479"/>
          </a:xfrm>
        </p:grpSpPr>
        <p:pic>
          <p:nvPicPr>
            <p:cNvPr id="20" name="Picture 12" descr="soil structure - prismati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48" y="2832"/>
              <a:ext cx="1248" cy="11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8"/>
            <p:cNvSpPr txBox="1">
              <a:spLocks noChangeArrowheads="1"/>
            </p:cNvSpPr>
            <p:nvPr/>
          </p:nvSpPr>
          <p:spPr bwMode="auto">
            <a:xfrm>
              <a:off x="2700" y="2649"/>
              <a:ext cx="71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Prismatic</a:t>
              </a:r>
            </a:p>
          </p:txBody>
        </p:sp>
        <p:sp>
          <p:nvSpPr>
            <p:cNvPr id="22" name="Text Box 24"/>
            <p:cNvSpPr txBox="1">
              <a:spLocks noChangeArrowheads="1"/>
            </p:cNvSpPr>
            <p:nvPr/>
          </p:nvSpPr>
          <p:spPr bwMode="auto">
            <a:xfrm>
              <a:off x="2773" y="3936"/>
              <a:ext cx="58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bg1"/>
                  </a:solidFill>
                </a:rPr>
                <a:t>moderate</a:t>
              </a:r>
            </a:p>
          </p:txBody>
        </p:sp>
      </p:grpSp>
      <p:grpSp>
        <p:nvGrpSpPr>
          <p:cNvPr id="23" name="Group 31"/>
          <p:cNvGrpSpPr>
            <a:grpSpLocks/>
          </p:cNvGrpSpPr>
          <p:nvPr/>
        </p:nvGrpSpPr>
        <p:grpSpPr bwMode="auto">
          <a:xfrm>
            <a:off x="6477000" y="4151313"/>
            <a:ext cx="2085975" cy="2416175"/>
            <a:chOff x="4080" y="2615"/>
            <a:chExt cx="1314" cy="1522"/>
          </a:xfrm>
        </p:grpSpPr>
        <p:pic>
          <p:nvPicPr>
            <p:cNvPr id="24" name="Picture 13" descr="soil structure - massiv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80" y="2823"/>
              <a:ext cx="1314" cy="1161"/>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19"/>
            <p:cNvSpPr txBox="1">
              <a:spLocks noChangeArrowheads="1"/>
            </p:cNvSpPr>
            <p:nvPr/>
          </p:nvSpPr>
          <p:spPr bwMode="auto">
            <a:xfrm>
              <a:off x="4396" y="2615"/>
              <a:ext cx="64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Massive</a:t>
              </a:r>
            </a:p>
          </p:txBody>
        </p:sp>
        <p:sp>
          <p:nvSpPr>
            <p:cNvPr id="26" name="Text Box 25"/>
            <p:cNvSpPr txBox="1">
              <a:spLocks noChangeArrowheads="1"/>
            </p:cNvSpPr>
            <p:nvPr/>
          </p:nvSpPr>
          <p:spPr bwMode="auto">
            <a:xfrm>
              <a:off x="4487" y="3943"/>
              <a:ext cx="551"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bg1"/>
                  </a:solidFill>
                </a:rPr>
                <a:t>very slow</a:t>
              </a:r>
            </a:p>
          </p:txBody>
        </p:sp>
      </p:grpSp>
    </p:spTree>
    <p:extLst>
      <p:ext uri="{BB962C8B-B14F-4D97-AF65-F5344CB8AC3E}">
        <p14:creationId xmlns:p14="http://schemas.microsoft.com/office/powerpoint/2010/main" val="380789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soils4teachers.org/files/images/s4t/soil-tex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0146" y="5117124"/>
            <a:ext cx="8879067" cy="1077218"/>
          </a:xfrm>
          <a:prstGeom prst="rect">
            <a:avLst/>
          </a:prstGeom>
          <a:noFill/>
        </p:spPr>
        <p:txBody>
          <a:bodyPr wrap="square" rtlCol="0">
            <a:spAutoFit/>
          </a:bodyPr>
          <a:lstStyle/>
          <a:p>
            <a:r>
              <a:rPr lang="en-US" sz="3200" b="1" dirty="0"/>
              <a:t>Soil Texture- amount of sand, silt, and clay; how a soil “feels”</a:t>
            </a:r>
          </a:p>
        </p:txBody>
      </p:sp>
    </p:spTree>
    <p:extLst>
      <p:ext uri="{BB962C8B-B14F-4D97-AF65-F5344CB8AC3E}">
        <p14:creationId xmlns:p14="http://schemas.microsoft.com/office/powerpoint/2010/main" val="601658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5334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4400" b="1"/>
          </a:p>
        </p:txBody>
      </p:sp>
      <p:sp>
        <p:nvSpPr>
          <p:cNvPr id="17411" name="Rectangle 3"/>
          <p:cNvSpPr>
            <a:spLocks noChangeArrowheads="1"/>
          </p:cNvSpPr>
          <p:nvPr/>
        </p:nvSpPr>
        <p:spPr bwMode="auto">
          <a:xfrm>
            <a:off x="1524000" y="1828800"/>
            <a:ext cx="65532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2400" b="1"/>
          </a:p>
        </p:txBody>
      </p:sp>
      <p:sp>
        <p:nvSpPr>
          <p:cNvPr id="37892" name="Rectangle 4"/>
          <p:cNvSpPr>
            <a:spLocks noGrp="1" noChangeArrowheads="1"/>
          </p:cNvSpPr>
          <p:nvPr>
            <p:ph type="title"/>
          </p:nvPr>
        </p:nvSpPr>
        <p:spPr>
          <a:xfrm>
            <a:off x="448056" y="295656"/>
            <a:ext cx="8229600" cy="990600"/>
          </a:xfrm>
        </p:spPr>
        <p:txBody>
          <a:bodyPr/>
          <a:lstStyle/>
          <a:p>
            <a:pPr eaLnBrk="1" hangingPunct="1">
              <a:defRPr/>
            </a:pPr>
            <a:r>
              <a:rPr lang="en-US" altLang="en-US" dirty="0">
                <a:effectLst/>
                <a:latin typeface="Calibri" panose="020F0502020204030204" pitchFamily="34" charset="0"/>
              </a:rPr>
              <a:t>Why is soil texture important?</a:t>
            </a:r>
          </a:p>
        </p:txBody>
      </p:sp>
      <p:sp>
        <p:nvSpPr>
          <p:cNvPr id="17413" name="Rectangle 5"/>
          <p:cNvSpPr>
            <a:spLocks noGrp="1" noChangeArrowheads="1"/>
          </p:cNvSpPr>
          <p:nvPr>
            <p:ph idx="1"/>
          </p:nvPr>
        </p:nvSpPr>
        <p:spPr>
          <a:xfrm>
            <a:off x="1568450" y="1600199"/>
            <a:ext cx="7423150" cy="5070107"/>
          </a:xfrm>
        </p:spPr>
        <p:txBody>
          <a:bodyPr/>
          <a:lstStyle/>
          <a:p>
            <a:pPr eaLnBrk="1" hangingPunct="1">
              <a:buFont typeface="Wingdings" pitchFamily="2" charset="2"/>
              <a:buNone/>
            </a:pPr>
            <a:r>
              <a:rPr lang="en-US" altLang="en-US" sz="3600" dirty="0"/>
              <a:t>Soil texture influences:</a:t>
            </a:r>
          </a:p>
          <a:p>
            <a:pPr eaLnBrk="1" hangingPunct="1">
              <a:buFont typeface="Arial" panose="020B0604020202020204" pitchFamily="34" charset="0"/>
              <a:buChar char="•"/>
            </a:pPr>
            <a:r>
              <a:rPr lang="en-US" altLang="en-US" dirty="0"/>
              <a:t>Drainage</a:t>
            </a:r>
          </a:p>
          <a:p>
            <a:pPr eaLnBrk="1" hangingPunct="1">
              <a:buFont typeface="Arial" panose="020B0604020202020204" pitchFamily="34" charset="0"/>
              <a:buChar char="•"/>
            </a:pPr>
            <a:r>
              <a:rPr lang="en-US" altLang="en-US" dirty="0"/>
              <a:t>Water intake rates</a:t>
            </a:r>
          </a:p>
          <a:p>
            <a:pPr eaLnBrk="1" hangingPunct="1">
              <a:buFont typeface="Arial" panose="020B0604020202020204" pitchFamily="34" charset="0"/>
              <a:buChar char="•"/>
            </a:pPr>
            <a:r>
              <a:rPr lang="en-US" altLang="en-US" dirty="0"/>
              <a:t>Water-storage capacity</a:t>
            </a:r>
          </a:p>
          <a:p>
            <a:pPr eaLnBrk="1" hangingPunct="1">
              <a:buFont typeface="Arial" panose="020B0604020202020204" pitchFamily="34" charset="0"/>
              <a:buChar char="•"/>
            </a:pPr>
            <a:r>
              <a:rPr lang="en-US" altLang="en-US" dirty="0"/>
              <a:t>Ease of tillage</a:t>
            </a:r>
          </a:p>
          <a:p>
            <a:pPr eaLnBrk="1" hangingPunct="1">
              <a:buFont typeface="Arial" panose="020B0604020202020204" pitchFamily="34" charset="0"/>
              <a:buChar char="•"/>
            </a:pPr>
            <a:r>
              <a:rPr lang="en-US" altLang="en-US" dirty="0"/>
              <a:t>Amount of aeration</a:t>
            </a:r>
          </a:p>
          <a:p>
            <a:pPr eaLnBrk="1" hangingPunct="1">
              <a:buFont typeface="Arial" panose="020B0604020202020204" pitchFamily="34" charset="0"/>
              <a:buChar char="•"/>
            </a:pPr>
            <a:r>
              <a:rPr lang="en-US" altLang="en-US" dirty="0"/>
              <a:t>Soil fertility</a:t>
            </a:r>
          </a:p>
        </p:txBody>
      </p:sp>
    </p:spTree>
    <p:extLst>
      <p:ext uri="{BB962C8B-B14F-4D97-AF65-F5344CB8AC3E}">
        <p14:creationId xmlns:p14="http://schemas.microsoft.com/office/powerpoint/2010/main" val="321294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0" y="152400"/>
            <a:ext cx="9144000" cy="1905000"/>
          </a:xfrm>
        </p:spPr>
        <p:txBody>
          <a:bodyPr>
            <a:noAutofit/>
          </a:bodyPr>
          <a:lstStyle/>
          <a:p>
            <a:pPr algn="ctr"/>
            <a:r>
              <a:rPr lang="en-US" sz="4400" dirty="0"/>
              <a:t>Are Soils Important to the Environment?  </a:t>
            </a:r>
          </a:p>
        </p:txBody>
      </p:sp>
      <p:pic>
        <p:nvPicPr>
          <p:cNvPr id="7" name="Picture 2" descr="H:\powerpoint\p0000003650.jpg"/>
          <p:cNvPicPr>
            <a:picLocks noChangeAspect="1" noChangeArrowheads="1"/>
          </p:cNvPicPr>
          <p:nvPr/>
        </p:nvPicPr>
        <p:blipFill>
          <a:blip r:embed="rId3" cstate="print"/>
          <a:srcRect/>
          <a:stretch>
            <a:fillRect/>
          </a:stretch>
        </p:blipFill>
        <p:spPr bwMode="auto">
          <a:xfrm>
            <a:off x="152400" y="2514600"/>
            <a:ext cx="4233333" cy="3048000"/>
          </a:xfrm>
          <a:prstGeom prst="rect">
            <a:avLst/>
          </a:prstGeom>
          <a:noFill/>
        </p:spPr>
      </p:pic>
      <p:pic>
        <p:nvPicPr>
          <p:cNvPr id="72" name="Picture 71" descr="Salinity.jpg"/>
          <p:cNvPicPr>
            <a:picLocks noChangeAspect="1"/>
          </p:cNvPicPr>
          <p:nvPr/>
        </p:nvPicPr>
        <p:blipFill>
          <a:blip r:embed="rId4" cstate="print"/>
          <a:stretch>
            <a:fillRect/>
          </a:stretch>
        </p:blipFill>
        <p:spPr>
          <a:xfrm>
            <a:off x="4572000" y="2514600"/>
            <a:ext cx="4495800" cy="3031107"/>
          </a:xfrm>
          <a:prstGeom prst="rect">
            <a:avLst/>
          </a:prstGeom>
        </p:spPr>
      </p:pic>
      <p:sp>
        <p:nvSpPr>
          <p:cNvPr id="2" name="TextBox 1"/>
          <p:cNvSpPr txBox="1"/>
          <p:nvPr/>
        </p:nvSpPr>
        <p:spPr>
          <a:xfrm>
            <a:off x="1097280" y="5934456"/>
            <a:ext cx="7818120" cy="523220"/>
          </a:xfrm>
          <a:prstGeom prst="rect">
            <a:avLst/>
          </a:prstGeom>
          <a:noFill/>
        </p:spPr>
        <p:txBody>
          <a:bodyPr wrap="square" rtlCol="0">
            <a:spAutoFit/>
          </a:bodyPr>
          <a:lstStyle/>
          <a:p>
            <a:r>
              <a:rPr lang="en-US" sz="2800" dirty="0"/>
              <a:t>Misuse of soils can lead to national disasters.</a:t>
            </a:r>
          </a:p>
        </p:txBody>
      </p:sp>
    </p:spTree>
    <p:extLst>
      <p:ext uri="{BB962C8B-B14F-4D97-AF65-F5344CB8AC3E}">
        <p14:creationId xmlns:p14="http://schemas.microsoft.com/office/powerpoint/2010/main" val="275187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extural trian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833" y="225425"/>
            <a:ext cx="6705600" cy="663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ChangeArrowheads="1"/>
          </p:cNvSpPr>
          <p:nvPr/>
        </p:nvSpPr>
        <p:spPr bwMode="auto">
          <a:xfrm>
            <a:off x="6425" y="325120"/>
            <a:ext cx="2743200" cy="218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060810"/>
                </a:solidFill>
              </a:rPr>
              <a:t>Soil</a:t>
            </a:r>
          </a:p>
          <a:p>
            <a:pPr algn="ctr" eaLnBrk="1" hangingPunct="1"/>
            <a:r>
              <a:rPr lang="en-US" altLang="en-US" sz="4400" b="1" dirty="0">
                <a:solidFill>
                  <a:srgbClr val="060810"/>
                </a:solidFill>
              </a:rPr>
              <a:t>Texture Triangle</a:t>
            </a:r>
          </a:p>
        </p:txBody>
      </p:sp>
      <p:sp>
        <p:nvSpPr>
          <p:cNvPr id="12292" name="Text Box 4"/>
          <p:cNvSpPr txBox="1">
            <a:spLocks noChangeArrowheads="1"/>
          </p:cNvSpPr>
          <p:nvPr/>
        </p:nvSpPr>
        <p:spPr bwMode="auto">
          <a:xfrm>
            <a:off x="8260438" y="6613525"/>
            <a:ext cx="6429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dirty="0"/>
              <a:t>A. Miller</a:t>
            </a:r>
          </a:p>
        </p:txBody>
      </p:sp>
    </p:spTree>
    <p:extLst>
      <p:ext uri="{BB962C8B-B14F-4D97-AF65-F5344CB8AC3E}">
        <p14:creationId xmlns:p14="http://schemas.microsoft.com/office/powerpoint/2010/main" val="3172939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1" name="Picture 3" descr="SOILPRO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313" y="0"/>
            <a:ext cx="56276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8212137" y="6597650"/>
            <a:ext cx="931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000" dirty="0"/>
              <a:t>USDA NRCS</a:t>
            </a:r>
          </a:p>
        </p:txBody>
      </p:sp>
      <p:sp>
        <p:nvSpPr>
          <p:cNvPr id="2" name="TextBox 1"/>
          <p:cNvSpPr txBox="1"/>
          <p:nvPr/>
        </p:nvSpPr>
        <p:spPr>
          <a:xfrm>
            <a:off x="530354" y="1362456"/>
            <a:ext cx="2916110" cy="338554"/>
          </a:xfrm>
          <a:prstGeom prst="rect">
            <a:avLst/>
          </a:prstGeom>
          <a:noFill/>
        </p:spPr>
        <p:txBody>
          <a:bodyPr wrap="square" rtlCol="0">
            <a:spAutoFit/>
          </a:bodyPr>
          <a:lstStyle/>
          <a:p>
            <a:pPr algn="r"/>
            <a:r>
              <a:rPr lang="en-US" sz="1600" b="1" dirty="0"/>
              <a:t>Leaf litter, organic material</a:t>
            </a:r>
          </a:p>
        </p:txBody>
      </p:sp>
      <p:sp>
        <p:nvSpPr>
          <p:cNvPr id="6" name="TextBox 5"/>
          <p:cNvSpPr txBox="1"/>
          <p:nvPr/>
        </p:nvSpPr>
        <p:spPr>
          <a:xfrm>
            <a:off x="118047" y="1758922"/>
            <a:ext cx="3328416" cy="584775"/>
          </a:xfrm>
          <a:prstGeom prst="rect">
            <a:avLst/>
          </a:prstGeom>
          <a:noFill/>
        </p:spPr>
        <p:txBody>
          <a:bodyPr wrap="square" rtlCol="0">
            <a:spAutoFit/>
          </a:bodyPr>
          <a:lstStyle/>
          <a:p>
            <a:pPr algn="r"/>
            <a:r>
              <a:rPr lang="en-US" sz="1600" b="1" dirty="0"/>
              <a:t>Surface layer;</a:t>
            </a:r>
          </a:p>
          <a:p>
            <a:pPr algn="r"/>
            <a:r>
              <a:rPr lang="en-US" sz="1600" b="1" dirty="0"/>
              <a:t> rich in organic matter</a:t>
            </a:r>
          </a:p>
        </p:txBody>
      </p:sp>
      <p:sp>
        <p:nvSpPr>
          <p:cNvPr id="7" name="TextBox 6"/>
          <p:cNvSpPr txBox="1"/>
          <p:nvPr/>
        </p:nvSpPr>
        <p:spPr>
          <a:xfrm>
            <a:off x="754380" y="3364992"/>
            <a:ext cx="2663745" cy="338554"/>
          </a:xfrm>
          <a:prstGeom prst="rect">
            <a:avLst/>
          </a:prstGeom>
          <a:noFill/>
        </p:spPr>
        <p:txBody>
          <a:bodyPr wrap="square" rtlCol="0">
            <a:spAutoFit/>
          </a:bodyPr>
          <a:lstStyle/>
          <a:p>
            <a:pPr algn="r"/>
            <a:r>
              <a:rPr lang="en-US" sz="1600" b="1" dirty="0"/>
              <a:t>Zone of accumulation</a:t>
            </a:r>
          </a:p>
        </p:txBody>
      </p:sp>
      <p:sp>
        <p:nvSpPr>
          <p:cNvPr id="8" name="TextBox 7"/>
          <p:cNvSpPr txBox="1"/>
          <p:nvPr/>
        </p:nvSpPr>
        <p:spPr>
          <a:xfrm>
            <a:off x="426720" y="5431762"/>
            <a:ext cx="3059113" cy="584775"/>
          </a:xfrm>
          <a:prstGeom prst="rect">
            <a:avLst/>
          </a:prstGeom>
          <a:noFill/>
        </p:spPr>
        <p:txBody>
          <a:bodyPr wrap="square" rtlCol="0">
            <a:spAutoFit/>
          </a:bodyPr>
          <a:lstStyle/>
          <a:p>
            <a:pPr algn="r"/>
            <a:r>
              <a:rPr lang="en-US" sz="1600" b="1" dirty="0"/>
              <a:t>Weathering soil and rock; </a:t>
            </a:r>
          </a:p>
          <a:p>
            <a:pPr algn="r"/>
            <a:r>
              <a:rPr lang="en-US" sz="1600" b="1" dirty="0"/>
              <a:t>little organic material</a:t>
            </a:r>
          </a:p>
        </p:txBody>
      </p:sp>
      <p:sp>
        <p:nvSpPr>
          <p:cNvPr id="17410" name="Rectangle 2"/>
          <p:cNvSpPr>
            <a:spLocks noGrp="1" noChangeArrowheads="1"/>
          </p:cNvSpPr>
          <p:nvPr>
            <p:ph type="title" idx="4294967295"/>
          </p:nvPr>
        </p:nvSpPr>
        <p:spPr>
          <a:xfrm>
            <a:off x="276239" y="106680"/>
            <a:ext cx="4634089" cy="990600"/>
          </a:xfrm>
        </p:spPr>
        <p:txBody>
          <a:bodyPr/>
          <a:lstStyle/>
          <a:p>
            <a:pPr eaLnBrk="1" hangingPunct="1">
              <a:defRPr/>
            </a:pPr>
            <a:r>
              <a:rPr lang="en-US" altLang="en-US" dirty="0">
                <a:solidFill>
                  <a:schemeClr val="tx1"/>
                </a:solidFill>
                <a:effectLst/>
                <a:latin typeface="Calibri" panose="020F0502020204030204" pitchFamily="34" charset="0"/>
              </a:rPr>
              <a:t>Soil Horizons</a:t>
            </a:r>
            <a:endParaRPr lang="en-US" altLang="en-US" dirty="0">
              <a:effectLst/>
              <a:latin typeface="Calibri" panose="020F0502020204030204" pitchFamily="34" charset="0"/>
            </a:endParaRPr>
          </a:p>
        </p:txBody>
      </p:sp>
      <p:sp>
        <p:nvSpPr>
          <p:cNvPr id="3" name="TextBox 2"/>
          <p:cNvSpPr txBox="1"/>
          <p:nvPr/>
        </p:nvSpPr>
        <p:spPr>
          <a:xfrm>
            <a:off x="3556191" y="6364224"/>
            <a:ext cx="668337" cy="584775"/>
          </a:xfrm>
          <a:prstGeom prst="rect">
            <a:avLst/>
          </a:prstGeom>
          <a:noFill/>
        </p:spPr>
        <p:txBody>
          <a:bodyPr wrap="square" rtlCol="0">
            <a:spAutoFit/>
          </a:bodyPr>
          <a:lstStyle/>
          <a:p>
            <a:r>
              <a:rPr lang="en-US" sz="3200" b="1" dirty="0"/>
              <a:t>R</a:t>
            </a:r>
          </a:p>
        </p:txBody>
      </p:sp>
      <p:sp>
        <p:nvSpPr>
          <p:cNvPr id="10" name="TextBox 9"/>
          <p:cNvSpPr txBox="1"/>
          <p:nvPr/>
        </p:nvSpPr>
        <p:spPr>
          <a:xfrm>
            <a:off x="118047" y="6487334"/>
            <a:ext cx="3353418" cy="338554"/>
          </a:xfrm>
          <a:prstGeom prst="rect">
            <a:avLst/>
          </a:prstGeom>
          <a:noFill/>
        </p:spPr>
        <p:txBody>
          <a:bodyPr wrap="square" rtlCol="0">
            <a:spAutoFit/>
          </a:bodyPr>
          <a:lstStyle/>
          <a:p>
            <a:pPr algn="r"/>
            <a:r>
              <a:rPr lang="en-US" sz="1600" b="1" dirty="0" err="1"/>
              <a:t>Unweathered</a:t>
            </a:r>
            <a:r>
              <a:rPr lang="en-US" sz="1600" b="1" dirty="0"/>
              <a:t> parent material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423525" y="0"/>
            <a:ext cx="8229600" cy="914400"/>
          </a:xfrm>
        </p:spPr>
        <p:txBody>
          <a:bodyPr/>
          <a:lstStyle/>
          <a:p>
            <a:pPr eaLnBrk="1" hangingPunct="1">
              <a:defRPr/>
            </a:pPr>
            <a:r>
              <a:rPr lang="en-US" altLang="en-US" dirty="0">
                <a:solidFill>
                  <a:schemeClr val="tx1"/>
                </a:solidFill>
                <a:effectLst/>
                <a:latin typeface="Calibri" panose="020F0502020204030204" pitchFamily="34" charset="0"/>
              </a:rPr>
              <a:t>Compare Horizons</a:t>
            </a:r>
          </a:p>
        </p:txBody>
      </p:sp>
      <p:graphicFrame>
        <p:nvGraphicFramePr>
          <p:cNvPr id="8195" name="Object 3"/>
          <p:cNvGraphicFramePr>
            <a:graphicFrameLocks noChangeAspect="1"/>
          </p:cNvGraphicFramePr>
          <p:nvPr>
            <p:extLst>
              <p:ext uri="{D42A27DB-BD31-4B8C-83A1-F6EECF244321}">
                <p14:modId xmlns:p14="http://schemas.microsoft.com/office/powerpoint/2010/main" val="75116555"/>
              </p:ext>
            </p:extLst>
          </p:nvPr>
        </p:nvGraphicFramePr>
        <p:xfrm>
          <a:off x="1185525" y="838200"/>
          <a:ext cx="3059113" cy="5105400"/>
        </p:xfrm>
        <a:graphic>
          <a:graphicData uri="http://schemas.openxmlformats.org/presentationml/2006/ole">
            <mc:AlternateContent xmlns:mc="http://schemas.openxmlformats.org/markup-compatibility/2006">
              <mc:Choice xmlns:v="urn:schemas-microsoft-com:vml" Requires="v">
                <p:oleObj name="Photo Editor Photo" r:id="rId3" imgW="3753374" imgH="5477640" progId="MSPhotoEd.3">
                  <p:embed/>
                </p:oleObj>
              </mc:Choice>
              <mc:Fallback>
                <p:oleObj name="Photo Editor Photo" r:id="rId3" imgW="3753374" imgH="5477640"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l="2437" t="1669" r="2437" b="1669"/>
                      <a:stretch>
                        <a:fillRect/>
                      </a:stretch>
                    </p:blipFill>
                    <p:spPr bwMode="auto">
                      <a:xfrm>
                        <a:off x="1185525" y="838200"/>
                        <a:ext cx="3059113" cy="5105400"/>
                      </a:xfrm>
                      <a:prstGeom prst="rect">
                        <a:avLst/>
                      </a:prstGeom>
                      <a:noFill/>
                      <a:ln w="28575">
                        <a:solidFill>
                          <a:srgbClr val="6633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1512960121"/>
              </p:ext>
            </p:extLst>
          </p:nvPr>
        </p:nvGraphicFramePr>
        <p:xfrm>
          <a:off x="4995525" y="838200"/>
          <a:ext cx="2916238" cy="5108575"/>
        </p:xfrm>
        <a:graphic>
          <a:graphicData uri="http://schemas.openxmlformats.org/presentationml/2006/ole">
            <mc:AlternateContent xmlns:mc="http://schemas.openxmlformats.org/markup-compatibility/2006">
              <mc:Choice xmlns:v="urn:schemas-microsoft-com:vml" Requires="v">
                <p:oleObj name="Photo Editor Photo" r:id="rId5" imgW="3648584" imgH="5361905" progId="MSPhotoEd.3">
                  <p:embed/>
                </p:oleObj>
              </mc:Choice>
              <mc:Fallback>
                <p:oleObj name="Photo Editor Photo" r:id="rId5" imgW="3648584" imgH="5361905"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l="4886" t="269" r="2505" b="1706"/>
                      <a:stretch>
                        <a:fillRect/>
                      </a:stretch>
                    </p:blipFill>
                    <p:spPr bwMode="auto">
                      <a:xfrm>
                        <a:off x="4995525" y="838200"/>
                        <a:ext cx="2916238" cy="5108575"/>
                      </a:xfrm>
                      <a:prstGeom prst="rect">
                        <a:avLst/>
                      </a:prstGeom>
                      <a:noFill/>
                      <a:ln w="28575">
                        <a:solidFill>
                          <a:srgbClr val="6633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10"/>
          <p:cNvSpPr txBox="1">
            <a:spLocks noChangeArrowheads="1"/>
          </p:cNvSpPr>
          <p:nvPr/>
        </p:nvSpPr>
        <p:spPr bwMode="auto">
          <a:xfrm>
            <a:off x="-28873" y="5952874"/>
            <a:ext cx="9144000" cy="830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700">
                <a:solidFill>
                  <a:schemeClr val="tx1"/>
                </a:solidFill>
                <a:latin typeface="Times New Roman" pitchFamily="18" charset="0"/>
              </a:defRPr>
            </a:lvl2pPr>
            <a:lvl3pPr marL="1143000" indent="-228600">
              <a:spcBef>
                <a:spcPct val="20000"/>
              </a:spcBef>
              <a:buChar char="•"/>
              <a:defRPr sz="2300">
                <a:solidFill>
                  <a:schemeClr val="tx1"/>
                </a:solidFill>
                <a:latin typeface="Times New Roman" pitchFamily="18" charset="0"/>
              </a:defRPr>
            </a:lvl3pPr>
            <a:lvl4pPr marL="1600200" indent="-228600">
              <a:spcBef>
                <a:spcPct val="20000"/>
              </a:spcBef>
              <a:buChar char="–"/>
              <a:defRPr sz="2100">
                <a:solidFill>
                  <a:schemeClr val="tx1"/>
                </a:solidFill>
                <a:latin typeface="Times New Roman" pitchFamily="18" charset="0"/>
              </a:defRPr>
            </a:lvl4pPr>
            <a:lvl5pPr marL="2057400" indent="-228600">
              <a:spcBef>
                <a:spcPct val="20000"/>
              </a:spcBef>
              <a:buChar char="»"/>
              <a:defRPr sz="2100">
                <a:solidFill>
                  <a:schemeClr val="tx1"/>
                </a:solidFill>
                <a:latin typeface="Times New Roman" pitchFamily="18" charset="0"/>
              </a:defRPr>
            </a:lvl5pPr>
            <a:lvl6pPr marL="2514600" indent="-228600" eaLnBrk="0" fontAlgn="base" hangingPunct="0">
              <a:spcBef>
                <a:spcPct val="20000"/>
              </a:spcBef>
              <a:spcAft>
                <a:spcPct val="0"/>
              </a:spcAft>
              <a:buChar char="»"/>
              <a:defRPr sz="2100">
                <a:solidFill>
                  <a:schemeClr val="tx1"/>
                </a:solidFill>
                <a:latin typeface="Times New Roman" pitchFamily="18" charset="0"/>
              </a:defRPr>
            </a:lvl6pPr>
            <a:lvl7pPr marL="2971800" indent="-228600" eaLnBrk="0" fontAlgn="base" hangingPunct="0">
              <a:spcBef>
                <a:spcPct val="20000"/>
              </a:spcBef>
              <a:spcAft>
                <a:spcPct val="0"/>
              </a:spcAft>
              <a:buChar char="»"/>
              <a:defRPr sz="2100">
                <a:solidFill>
                  <a:schemeClr val="tx1"/>
                </a:solidFill>
                <a:latin typeface="Times New Roman" pitchFamily="18" charset="0"/>
              </a:defRPr>
            </a:lvl7pPr>
            <a:lvl8pPr marL="3429000" indent="-228600" eaLnBrk="0" fontAlgn="base" hangingPunct="0">
              <a:spcBef>
                <a:spcPct val="20000"/>
              </a:spcBef>
              <a:spcAft>
                <a:spcPct val="0"/>
              </a:spcAft>
              <a:buChar char="»"/>
              <a:defRPr sz="2100">
                <a:solidFill>
                  <a:schemeClr val="tx1"/>
                </a:solidFill>
                <a:latin typeface="Times New Roman" pitchFamily="18" charset="0"/>
              </a:defRPr>
            </a:lvl8pPr>
            <a:lvl9pPr marL="3886200" indent="-228600" eaLnBrk="0" fontAlgn="base" hangingPunct="0">
              <a:spcBef>
                <a:spcPct val="20000"/>
              </a:spcBef>
              <a:spcAft>
                <a:spcPct val="0"/>
              </a:spcAft>
              <a:buChar char="»"/>
              <a:defRPr sz="2100">
                <a:solidFill>
                  <a:schemeClr val="tx1"/>
                </a:solidFill>
                <a:latin typeface="Times New Roman" pitchFamily="18" charset="0"/>
              </a:defRPr>
            </a:lvl9pPr>
          </a:lstStyle>
          <a:p>
            <a:pPr algn="ctr" eaLnBrk="0" fontAlgn="base" hangingPunct="0">
              <a:spcBef>
                <a:spcPct val="0"/>
              </a:spcBef>
              <a:spcAft>
                <a:spcPct val="0"/>
              </a:spcAft>
              <a:buFontTx/>
              <a:buNone/>
            </a:pPr>
            <a:r>
              <a:rPr lang="en-US" altLang="en-US" sz="2400" dirty="0">
                <a:latin typeface="+mj-lt"/>
              </a:rPr>
              <a:t>Soils Have Unique Physical, Chemical, and Biological </a:t>
            </a:r>
          </a:p>
          <a:p>
            <a:pPr algn="ctr" eaLnBrk="0" fontAlgn="base" hangingPunct="0">
              <a:spcBef>
                <a:spcPct val="0"/>
              </a:spcBef>
              <a:spcAft>
                <a:spcPct val="0"/>
              </a:spcAft>
              <a:buFontTx/>
              <a:buNone/>
            </a:pPr>
            <a:r>
              <a:rPr lang="en-US" altLang="en-US" sz="2400" dirty="0">
                <a:latin typeface="+mj-lt"/>
              </a:rPr>
              <a:t>Properties Important to Their Use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0897"/>
          </a:xfrm>
          <a:prstGeom prst="rect">
            <a:avLst/>
          </a:prstGeom>
        </p:spPr>
      </p:pic>
    </p:spTree>
    <p:extLst>
      <p:ext uri="{BB962C8B-B14F-4D97-AF65-F5344CB8AC3E}">
        <p14:creationId xmlns:p14="http://schemas.microsoft.com/office/powerpoint/2010/main" val="3924034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91239" y="198782"/>
            <a:ext cx="7940680" cy="6173443"/>
          </a:xfrm>
        </p:spPr>
      </p:pic>
      <p:sp>
        <p:nvSpPr>
          <p:cNvPr id="5" name="TextBox 4"/>
          <p:cNvSpPr txBox="1"/>
          <p:nvPr/>
        </p:nvSpPr>
        <p:spPr>
          <a:xfrm>
            <a:off x="6810375" y="6372225"/>
            <a:ext cx="1620957" cy="369332"/>
          </a:xfrm>
          <a:prstGeom prst="rect">
            <a:avLst/>
          </a:prstGeom>
          <a:noFill/>
        </p:spPr>
        <p:txBody>
          <a:bodyPr wrap="none" rtlCol="0">
            <a:spAutoFit/>
          </a:bodyPr>
          <a:lstStyle/>
          <a:p>
            <a:r>
              <a:rPr lang="en-US" dirty="0"/>
              <a:t>usda.nrcs.gov</a:t>
            </a:r>
          </a:p>
        </p:txBody>
      </p:sp>
    </p:spTree>
    <p:extLst>
      <p:ext uri="{BB962C8B-B14F-4D97-AF65-F5344CB8AC3E}">
        <p14:creationId xmlns:p14="http://schemas.microsoft.com/office/powerpoint/2010/main" val="514229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23925" y="274638"/>
            <a:ext cx="7772400" cy="722971"/>
          </a:xfrm>
        </p:spPr>
        <p:txBody>
          <a:bodyPr/>
          <a:lstStyle/>
          <a:p>
            <a:r>
              <a:rPr lang="en-US" sz="3600" dirty="0"/>
              <a:t>The Soil Food Web</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35494" y="997609"/>
            <a:ext cx="5950642" cy="5374616"/>
          </a:xfrm>
        </p:spPr>
      </p:pic>
      <p:sp>
        <p:nvSpPr>
          <p:cNvPr id="4" name="TextBox 3"/>
          <p:cNvSpPr txBox="1"/>
          <p:nvPr/>
        </p:nvSpPr>
        <p:spPr>
          <a:xfrm>
            <a:off x="6810375" y="6419850"/>
            <a:ext cx="1620957" cy="369332"/>
          </a:xfrm>
          <a:prstGeom prst="rect">
            <a:avLst/>
          </a:prstGeom>
          <a:noFill/>
        </p:spPr>
        <p:txBody>
          <a:bodyPr wrap="none" rtlCol="0">
            <a:spAutoFit/>
          </a:bodyPr>
          <a:lstStyle/>
          <a:p>
            <a:r>
              <a:rPr lang="en-US" dirty="0"/>
              <a:t>usda.nrcs.gov</a:t>
            </a:r>
          </a:p>
        </p:txBody>
      </p:sp>
    </p:spTree>
    <p:extLst>
      <p:ext uri="{BB962C8B-B14F-4D97-AF65-F5344CB8AC3E}">
        <p14:creationId xmlns:p14="http://schemas.microsoft.com/office/powerpoint/2010/main" val="27106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do Soil Organisms Do?</a:t>
            </a:r>
          </a:p>
        </p:txBody>
      </p:sp>
      <p:sp>
        <p:nvSpPr>
          <p:cNvPr id="4" name="Content Placeholder 3"/>
          <p:cNvSpPr>
            <a:spLocks noGrp="1"/>
          </p:cNvSpPr>
          <p:nvPr>
            <p:ph sz="half" idx="2"/>
          </p:nvPr>
        </p:nvSpPr>
        <p:spPr>
          <a:xfrm>
            <a:off x="457200" y="1417638"/>
            <a:ext cx="4040188" cy="4708525"/>
          </a:xfrm>
        </p:spPr>
        <p:txBody>
          <a:bodyPr/>
          <a:lstStyle/>
          <a:p>
            <a:r>
              <a:rPr lang="en-US" dirty="0"/>
              <a:t>Support plant health</a:t>
            </a:r>
          </a:p>
          <a:p>
            <a:r>
              <a:rPr lang="en-US" dirty="0"/>
              <a:t>Cycle nutrients</a:t>
            </a:r>
          </a:p>
          <a:p>
            <a:r>
              <a:rPr lang="en-US" dirty="0"/>
              <a:t>Enhance soil structure</a:t>
            </a:r>
          </a:p>
          <a:p>
            <a:r>
              <a:rPr lang="en-US" dirty="0"/>
              <a:t>Control pest population </a:t>
            </a:r>
          </a:p>
          <a:p>
            <a:endParaRPr lang="en-US" dirty="0"/>
          </a:p>
          <a:p>
            <a:endParaRPr lang="en-US" dirty="0"/>
          </a:p>
        </p:txBody>
      </p:sp>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1417638"/>
            <a:ext cx="4041775" cy="4552855"/>
          </a:xfrm>
        </p:spPr>
      </p:pic>
    </p:spTree>
    <p:extLst>
      <p:ext uri="{BB962C8B-B14F-4D97-AF65-F5344CB8AC3E}">
        <p14:creationId xmlns:p14="http://schemas.microsoft.com/office/powerpoint/2010/main" val="2226632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The Carbon Cycle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7882" y="1255059"/>
            <a:ext cx="8337177" cy="5253317"/>
          </a:xfrm>
        </p:spPr>
      </p:pic>
      <p:sp>
        <p:nvSpPr>
          <p:cNvPr id="5" name="TextBox 4"/>
          <p:cNvSpPr txBox="1"/>
          <p:nvPr/>
        </p:nvSpPr>
        <p:spPr>
          <a:xfrm>
            <a:off x="6810375" y="6419850"/>
            <a:ext cx="1390189" cy="369332"/>
          </a:xfrm>
          <a:prstGeom prst="rect">
            <a:avLst/>
          </a:prstGeom>
          <a:noFill/>
        </p:spPr>
        <p:txBody>
          <a:bodyPr wrap="none" rtlCol="0">
            <a:spAutoFit/>
          </a:bodyPr>
          <a:lstStyle/>
          <a:p>
            <a:r>
              <a:rPr lang="en-US" dirty="0"/>
              <a:t>eo.ucar.edu</a:t>
            </a:r>
          </a:p>
        </p:txBody>
      </p:sp>
    </p:spTree>
    <p:extLst>
      <p:ext uri="{BB962C8B-B14F-4D97-AF65-F5344CB8AC3E}">
        <p14:creationId xmlns:p14="http://schemas.microsoft.com/office/powerpoint/2010/main" val="668851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a:hlinkClick r:id="" action="ppaction://ole?verb=0"/>
          </p:cNvPr>
          <p:cNvGraphicFramePr>
            <a:graphicFrameLocks/>
          </p:cNvGraphicFramePr>
          <p:nvPr/>
        </p:nvGraphicFramePr>
        <p:xfrm>
          <a:off x="3733800" y="2133600"/>
          <a:ext cx="1905000" cy="1490663"/>
        </p:xfrm>
        <a:graphic>
          <a:graphicData uri="http://schemas.openxmlformats.org/presentationml/2006/ole">
            <mc:AlternateContent xmlns:mc="http://schemas.openxmlformats.org/markup-compatibility/2006">
              <mc:Choice xmlns:v="urn:schemas-microsoft-com:vml" Requires="v">
                <p:oleObj name="Clip" r:id="rId3" imgW="7858125" imgH="4208145" progId="MS_ClipArt_Gallery.2">
                  <p:embed/>
                </p:oleObj>
              </mc:Choice>
              <mc:Fallback>
                <p:oleObj name="Clip" r:id="rId3" imgW="7858125" imgH="4208145" progId="MS_ClipArt_Gallery.2">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133600"/>
                        <a:ext cx="1905000" cy="149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9" name="Rectangle 3"/>
          <p:cNvSpPr>
            <a:spLocks noChangeArrowheads="1"/>
          </p:cNvSpPr>
          <p:nvPr/>
        </p:nvSpPr>
        <p:spPr bwMode="auto">
          <a:xfrm>
            <a:off x="0" y="3562350"/>
            <a:ext cx="9144000" cy="3295650"/>
          </a:xfrm>
          <a:prstGeom prst="rect">
            <a:avLst/>
          </a:prstGeom>
          <a:solidFill>
            <a:srgbClr val="D0A07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4100" name="Rectangle 4"/>
          <p:cNvSpPr>
            <a:spLocks noGrp="1" noChangeArrowheads="1"/>
          </p:cNvSpPr>
          <p:nvPr>
            <p:ph type="ctrTitle"/>
          </p:nvPr>
        </p:nvSpPr>
        <p:spPr>
          <a:xfrm>
            <a:off x="350838" y="219075"/>
            <a:ext cx="7772400" cy="914400"/>
          </a:xfrm>
        </p:spPr>
        <p:txBody>
          <a:bodyPr/>
          <a:lstStyle/>
          <a:p>
            <a:pPr algn="l" eaLnBrk="1" hangingPunct="1"/>
            <a:r>
              <a:rPr lang="en-US" altLang="en-US" sz="3600" b="1">
                <a:solidFill>
                  <a:srgbClr val="FF0000"/>
                </a:solidFill>
              </a:rPr>
              <a:t>The Nitrogen Cycle</a:t>
            </a:r>
          </a:p>
        </p:txBody>
      </p:sp>
      <p:sp>
        <p:nvSpPr>
          <p:cNvPr id="4101" name="Oval 5"/>
          <p:cNvSpPr>
            <a:spLocks noChangeArrowheads="1"/>
          </p:cNvSpPr>
          <p:nvPr/>
        </p:nvSpPr>
        <p:spPr bwMode="auto">
          <a:xfrm>
            <a:off x="3979863" y="912813"/>
            <a:ext cx="1249362" cy="715962"/>
          </a:xfrm>
          <a:prstGeom prst="ellipse">
            <a:avLst/>
          </a:prstGeom>
          <a:solidFill>
            <a:srgbClr val="339966"/>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Atmospheric</a:t>
            </a:r>
          </a:p>
          <a:p>
            <a:pPr algn="ctr" eaLnBrk="1" hangingPunct="1">
              <a:spcBef>
                <a:spcPct val="0"/>
              </a:spcBef>
              <a:buFontTx/>
              <a:buNone/>
            </a:pPr>
            <a:r>
              <a:rPr lang="en-US" altLang="en-US" sz="1400">
                <a:solidFill>
                  <a:schemeClr val="bg1"/>
                </a:solidFill>
                <a:latin typeface="Arial" panose="020B0604020202020204" pitchFamily="34" charset="0"/>
              </a:rPr>
              <a:t>nitrogen</a:t>
            </a:r>
          </a:p>
        </p:txBody>
      </p:sp>
      <p:sp>
        <p:nvSpPr>
          <p:cNvPr id="4102" name="Freeform 6"/>
          <p:cNvSpPr>
            <a:spLocks/>
          </p:cNvSpPr>
          <p:nvPr/>
        </p:nvSpPr>
        <p:spPr bwMode="auto">
          <a:xfrm>
            <a:off x="1447800" y="990600"/>
            <a:ext cx="2438400" cy="533400"/>
          </a:xfrm>
          <a:custGeom>
            <a:avLst/>
            <a:gdLst>
              <a:gd name="T0" fmla="*/ 2438400 w 1200"/>
              <a:gd name="T1" fmla="*/ 259080 h 280"/>
              <a:gd name="T2" fmla="*/ 1463040 w 1200"/>
              <a:gd name="T3" fmla="*/ 76200 h 280"/>
              <a:gd name="T4" fmla="*/ 780288 w 1200"/>
              <a:gd name="T5" fmla="*/ 76200 h 280"/>
              <a:gd name="T6" fmla="*/ 0 w 1200"/>
              <a:gd name="T7" fmla="*/ 533400 h 280"/>
              <a:gd name="T8" fmla="*/ 0 60000 65536"/>
              <a:gd name="T9" fmla="*/ 0 60000 65536"/>
              <a:gd name="T10" fmla="*/ 0 60000 65536"/>
              <a:gd name="T11" fmla="*/ 0 60000 65536"/>
              <a:gd name="T12" fmla="*/ 0 w 1200"/>
              <a:gd name="T13" fmla="*/ 0 h 280"/>
              <a:gd name="T14" fmla="*/ 1200 w 1200"/>
              <a:gd name="T15" fmla="*/ 280 h 280"/>
            </a:gdLst>
            <a:ahLst/>
            <a:cxnLst>
              <a:cxn ang="T8">
                <a:pos x="T0" y="T1"/>
              </a:cxn>
              <a:cxn ang="T9">
                <a:pos x="T2" y="T3"/>
              </a:cxn>
              <a:cxn ang="T10">
                <a:pos x="T4" y="T5"/>
              </a:cxn>
              <a:cxn ang="T11">
                <a:pos x="T6" y="T7"/>
              </a:cxn>
            </a:cxnLst>
            <a:rect l="T12" t="T13" r="T14" b="T15"/>
            <a:pathLst>
              <a:path w="1200" h="280">
                <a:moveTo>
                  <a:pt x="1200" y="136"/>
                </a:moveTo>
                <a:cubicBezTo>
                  <a:pt x="1028" y="96"/>
                  <a:pt x="856" y="56"/>
                  <a:pt x="720" y="40"/>
                </a:cubicBezTo>
                <a:cubicBezTo>
                  <a:pt x="584" y="24"/>
                  <a:pt x="504" y="0"/>
                  <a:pt x="384" y="40"/>
                </a:cubicBezTo>
                <a:cubicBezTo>
                  <a:pt x="264" y="80"/>
                  <a:pt x="132" y="180"/>
                  <a:pt x="0" y="28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3" name="Rectangle 7"/>
          <p:cNvSpPr>
            <a:spLocks noChangeArrowheads="1"/>
          </p:cNvSpPr>
          <p:nvPr/>
        </p:nvSpPr>
        <p:spPr bwMode="auto">
          <a:xfrm>
            <a:off x="406400" y="1558925"/>
            <a:ext cx="1316038" cy="685800"/>
          </a:xfrm>
          <a:prstGeom prst="rect">
            <a:avLst/>
          </a:prstGeom>
          <a:solidFill>
            <a:srgbClr val="00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Atmospheric</a:t>
            </a:r>
          </a:p>
          <a:p>
            <a:pPr algn="ctr" eaLnBrk="1" hangingPunct="1">
              <a:spcBef>
                <a:spcPct val="0"/>
              </a:spcBef>
              <a:buFontTx/>
              <a:buNone/>
            </a:pPr>
            <a:r>
              <a:rPr lang="en-US" altLang="en-US" sz="1400">
                <a:solidFill>
                  <a:schemeClr val="bg1"/>
                </a:solidFill>
                <a:latin typeface="Arial" panose="020B0604020202020204" pitchFamily="34" charset="0"/>
              </a:rPr>
              <a:t>fixation </a:t>
            </a:r>
          </a:p>
          <a:p>
            <a:pPr algn="ctr" eaLnBrk="1" hangingPunct="1">
              <a:spcBef>
                <a:spcPct val="0"/>
              </a:spcBef>
              <a:buFontTx/>
              <a:buNone/>
            </a:pPr>
            <a:r>
              <a:rPr lang="en-US" altLang="en-US" sz="1400">
                <a:solidFill>
                  <a:schemeClr val="bg1"/>
                </a:solidFill>
                <a:latin typeface="Arial" panose="020B0604020202020204" pitchFamily="34" charset="0"/>
              </a:rPr>
              <a:t>and deposition</a:t>
            </a:r>
          </a:p>
        </p:txBody>
      </p:sp>
      <p:sp>
        <p:nvSpPr>
          <p:cNvPr id="4104" name="Rectangle 8"/>
          <p:cNvSpPr>
            <a:spLocks noChangeArrowheads="1"/>
          </p:cNvSpPr>
          <p:nvPr/>
        </p:nvSpPr>
        <p:spPr bwMode="auto">
          <a:xfrm>
            <a:off x="973138" y="2470150"/>
            <a:ext cx="1316037" cy="742950"/>
          </a:xfrm>
          <a:prstGeom prst="rect">
            <a:avLst/>
          </a:prstGeom>
          <a:solidFill>
            <a:srgbClr val="00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Animal</a:t>
            </a:r>
          </a:p>
          <a:p>
            <a:pPr algn="ctr" eaLnBrk="1" hangingPunct="1">
              <a:spcBef>
                <a:spcPct val="0"/>
              </a:spcBef>
              <a:buFontTx/>
              <a:buNone/>
            </a:pPr>
            <a:r>
              <a:rPr lang="en-US" altLang="en-US" sz="1400">
                <a:solidFill>
                  <a:schemeClr val="bg1"/>
                </a:solidFill>
                <a:latin typeface="Arial" panose="020B0604020202020204" pitchFamily="34" charset="0"/>
              </a:rPr>
              <a:t>manures</a:t>
            </a:r>
          </a:p>
          <a:p>
            <a:pPr algn="ctr" eaLnBrk="1" hangingPunct="1">
              <a:spcBef>
                <a:spcPct val="0"/>
              </a:spcBef>
              <a:buFontTx/>
              <a:buNone/>
            </a:pPr>
            <a:r>
              <a:rPr lang="en-US" altLang="en-US" sz="1400">
                <a:solidFill>
                  <a:schemeClr val="bg1"/>
                </a:solidFill>
                <a:latin typeface="Arial" panose="020B0604020202020204" pitchFamily="34" charset="0"/>
              </a:rPr>
              <a:t>and biosolids</a:t>
            </a:r>
          </a:p>
        </p:txBody>
      </p:sp>
      <p:sp>
        <p:nvSpPr>
          <p:cNvPr id="4105" name="Rectangle 9"/>
          <p:cNvSpPr>
            <a:spLocks noChangeArrowheads="1"/>
          </p:cNvSpPr>
          <p:nvPr/>
        </p:nvSpPr>
        <p:spPr bwMode="auto">
          <a:xfrm>
            <a:off x="6248400" y="1524000"/>
            <a:ext cx="1828800" cy="514350"/>
          </a:xfrm>
          <a:prstGeom prst="rect">
            <a:avLst/>
          </a:prstGeom>
          <a:solidFill>
            <a:srgbClr val="00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Industrial fixation</a:t>
            </a:r>
          </a:p>
          <a:p>
            <a:pPr algn="ctr" eaLnBrk="1" hangingPunct="1">
              <a:spcBef>
                <a:spcPct val="0"/>
              </a:spcBef>
              <a:buFontTx/>
              <a:buNone/>
            </a:pPr>
            <a:r>
              <a:rPr lang="en-US" altLang="en-US" sz="1400">
                <a:solidFill>
                  <a:schemeClr val="bg1"/>
                </a:solidFill>
                <a:latin typeface="Arial" panose="020B0604020202020204" pitchFamily="34" charset="0"/>
              </a:rPr>
              <a:t>(commercial fertilizers)</a:t>
            </a:r>
          </a:p>
        </p:txBody>
      </p:sp>
      <p:sp>
        <p:nvSpPr>
          <p:cNvPr id="4106" name="AutoShape 10"/>
          <p:cNvSpPr>
            <a:spLocks noChangeArrowheads="1"/>
          </p:cNvSpPr>
          <p:nvPr/>
        </p:nvSpPr>
        <p:spPr bwMode="auto">
          <a:xfrm>
            <a:off x="3352800" y="1600200"/>
            <a:ext cx="898525" cy="533400"/>
          </a:xfrm>
          <a:prstGeom prst="plus">
            <a:avLst>
              <a:gd name="adj" fmla="val 25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Crop </a:t>
            </a:r>
          </a:p>
          <a:p>
            <a:pPr algn="ctr" eaLnBrk="1" hangingPunct="1">
              <a:spcBef>
                <a:spcPct val="0"/>
              </a:spcBef>
              <a:buFontTx/>
              <a:buNone/>
            </a:pPr>
            <a:r>
              <a:rPr lang="en-US" altLang="en-US" sz="1400">
                <a:solidFill>
                  <a:schemeClr val="bg1"/>
                </a:solidFill>
                <a:latin typeface="Arial" panose="020B0604020202020204" pitchFamily="34" charset="0"/>
              </a:rPr>
              <a:t>harvest</a:t>
            </a:r>
          </a:p>
        </p:txBody>
      </p:sp>
      <p:sp>
        <p:nvSpPr>
          <p:cNvPr id="4107" name="AutoShape 11"/>
          <p:cNvSpPr>
            <a:spLocks noChangeArrowheads="1"/>
          </p:cNvSpPr>
          <p:nvPr/>
        </p:nvSpPr>
        <p:spPr bwMode="auto">
          <a:xfrm>
            <a:off x="5257800" y="2514600"/>
            <a:ext cx="1562100" cy="381000"/>
          </a:xfrm>
          <a:prstGeom prst="plus">
            <a:avLst>
              <a:gd name="adj" fmla="val 25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Volatilization</a:t>
            </a:r>
          </a:p>
        </p:txBody>
      </p:sp>
      <p:sp>
        <p:nvSpPr>
          <p:cNvPr id="4108" name="AutoShape 12"/>
          <p:cNvSpPr>
            <a:spLocks noChangeArrowheads="1"/>
          </p:cNvSpPr>
          <p:nvPr/>
        </p:nvSpPr>
        <p:spPr bwMode="auto">
          <a:xfrm>
            <a:off x="6507163" y="4543425"/>
            <a:ext cx="1562100" cy="381000"/>
          </a:xfrm>
          <a:prstGeom prst="plus">
            <a:avLst>
              <a:gd name="adj" fmla="val 25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Denitrification</a:t>
            </a:r>
          </a:p>
        </p:txBody>
      </p:sp>
      <p:sp>
        <p:nvSpPr>
          <p:cNvPr id="4109" name="AutoShape 13"/>
          <p:cNvSpPr>
            <a:spLocks noChangeArrowheads="1"/>
          </p:cNvSpPr>
          <p:nvPr/>
        </p:nvSpPr>
        <p:spPr bwMode="auto">
          <a:xfrm>
            <a:off x="7262813" y="3527425"/>
            <a:ext cx="1562100" cy="519113"/>
          </a:xfrm>
          <a:prstGeom prst="plus">
            <a:avLst>
              <a:gd name="adj" fmla="val 25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Runoff and</a:t>
            </a:r>
          </a:p>
          <a:p>
            <a:pPr algn="ctr" eaLnBrk="1" hangingPunct="1">
              <a:spcBef>
                <a:spcPct val="0"/>
              </a:spcBef>
              <a:buFontTx/>
              <a:buNone/>
            </a:pPr>
            <a:r>
              <a:rPr lang="en-US" altLang="en-US" sz="1400">
                <a:solidFill>
                  <a:schemeClr val="bg1"/>
                </a:solidFill>
                <a:latin typeface="Arial" panose="020B0604020202020204" pitchFamily="34" charset="0"/>
              </a:rPr>
              <a:t>erosion</a:t>
            </a:r>
          </a:p>
        </p:txBody>
      </p:sp>
      <p:sp>
        <p:nvSpPr>
          <p:cNvPr id="4110" name="AutoShape 14"/>
          <p:cNvSpPr>
            <a:spLocks noChangeArrowheads="1"/>
          </p:cNvSpPr>
          <p:nvPr/>
        </p:nvSpPr>
        <p:spPr bwMode="auto">
          <a:xfrm>
            <a:off x="7185025" y="5783263"/>
            <a:ext cx="1562100" cy="381000"/>
          </a:xfrm>
          <a:prstGeom prst="plus">
            <a:avLst>
              <a:gd name="adj" fmla="val 25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Leaching</a:t>
            </a:r>
          </a:p>
        </p:txBody>
      </p:sp>
      <p:sp>
        <p:nvSpPr>
          <p:cNvPr id="4111" name="Oval 15"/>
          <p:cNvSpPr>
            <a:spLocks noChangeArrowheads="1"/>
          </p:cNvSpPr>
          <p:nvPr/>
        </p:nvSpPr>
        <p:spPr bwMode="auto">
          <a:xfrm>
            <a:off x="1736725" y="4746625"/>
            <a:ext cx="1295400" cy="762000"/>
          </a:xfrm>
          <a:prstGeom prst="ellipse">
            <a:avLst/>
          </a:prstGeom>
          <a:solidFill>
            <a:srgbClr val="339966"/>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Organic</a:t>
            </a:r>
          </a:p>
          <a:p>
            <a:pPr algn="ctr" eaLnBrk="1" hangingPunct="1">
              <a:spcBef>
                <a:spcPct val="0"/>
              </a:spcBef>
              <a:buFontTx/>
              <a:buNone/>
            </a:pPr>
            <a:r>
              <a:rPr lang="en-US" altLang="en-US" sz="1400">
                <a:solidFill>
                  <a:schemeClr val="bg1"/>
                </a:solidFill>
                <a:latin typeface="Arial" panose="020B0604020202020204" pitchFamily="34" charset="0"/>
              </a:rPr>
              <a:t>nitrogen</a:t>
            </a:r>
          </a:p>
        </p:txBody>
      </p:sp>
      <p:sp>
        <p:nvSpPr>
          <p:cNvPr id="4112" name="Oval 16"/>
          <p:cNvSpPr>
            <a:spLocks noChangeArrowheads="1"/>
          </p:cNvSpPr>
          <p:nvPr/>
        </p:nvSpPr>
        <p:spPr bwMode="auto">
          <a:xfrm>
            <a:off x="3390900" y="5356225"/>
            <a:ext cx="1295400" cy="762000"/>
          </a:xfrm>
          <a:prstGeom prst="ellipse">
            <a:avLst/>
          </a:prstGeom>
          <a:solidFill>
            <a:srgbClr val="339966"/>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Ammonium</a:t>
            </a:r>
          </a:p>
          <a:p>
            <a:pPr algn="ctr" eaLnBrk="1" hangingPunct="1">
              <a:spcBef>
                <a:spcPct val="0"/>
              </a:spcBef>
              <a:buFontTx/>
              <a:buNone/>
            </a:pPr>
            <a:r>
              <a:rPr lang="en-US" altLang="en-US" sz="1400">
                <a:solidFill>
                  <a:schemeClr val="bg1"/>
                </a:solidFill>
                <a:latin typeface="Arial" panose="020B0604020202020204" pitchFamily="34" charset="0"/>
              </a:rPr>
              <a:t>(NH</a:t>
            </a:r>
            <a:r>
              <a:rPr lang="en-US" altLang="en-US" sz="1400" baseline="-25000">
                <a:solidFill>
                  <a:schemeClr val="bg1"/>
                </a:solidFill>
                <a:latin typeface="Arial" panose="020B0604020202020204" pitchFamily="34" charset="0"/>
              </a:rPr>
              <a:t>4</a:t>
            </a:r>
            <a:r>
              <a:rPr lang="en-US" altLang="en-US" sz="1400">
                <a:solidFill>
                  <a:schemeClr val="bg1"/>
                </a:solidFill>
                <a:latin typeface="Arial" panose="020B0604020202020204" pitchFamily="34" charset="0"/>
              </a:rPr>
              <a:t>)</a:t>
            </a:r>
          </a:p>
        </p:txBody>
      </p:sp>
      <p:sp>
        <p:nvSpPr>
          <p:cNvPr id="4113" name="Oval 17"/>
          <p:cNvSpPr>
            <a:spLocks noChangeArrowheads="1"/>
          </p:cNvSpPr>
          <p:nvPr/>
        </p:nvSpPr>
        <p:spPr bwMode="auto">
          <a:xfrm>
            <a:off x="5265738" y="5167313"/>
            <a:ext cx="1295400" cy="762000"/>
          </a:xfrm>
          <a:prstGeom prst="ellipse">
            <a:avLst/>
          </a:prstGeom>
          <a:solidFill>
            <a:srgbClr val="339966"/>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Nitrate</a:t>
            </a:r>
          </a:p>
          <a:p>
            <a:pPr algn="ctr" eaLnBrk="1" hangingPunct="1">
              <a:spcBef>
                <a:spcPct val="0"/>
              </a:spcBef>
              <a:buFontTx/>
              <a:buNone/>
            </a:pPr>
            <a:r>
              <a:rPr lang="en-US" altLang="en-US" sz="1400">
                <a:solidFill>
                  <a:schemeClr val="bg1"/>
                </a:solidFill>
                <a:latin typeface="Arial" panose="020B0604020202020204" pitchFamily="34" charset="0"/>
              </a:rPr>
              <a:t>(NO</a:t>
            </a:r>
            <a:r>
              <a:rPr lang="en-US" altLang="en-US" sz="1400" baseline="-25000">
                <a:solidFill>
                  <a:schemeClr val="bg1"/>
                </a:solidFill>
                <a:latin typeface="Arial" panose="020B0604020202020204" pitchFamily="34" charset="0"/>
              </a:rPr>
              <a:t>3</a:t>
            </a:r>
            <a:r>
              <a:rPr lang="en-US" altLang="en-US" sz="1400">
                <a:solidFill>
                  <a:schemeClr val="bg1"/>
                </a:solidFill>
                <a:latin typeface="Arial" panose="020B0604020202020204" pitchFamily="34" charset="0"/>
              </a:rPr>
              <a:t>)</a:t>
            </a:r>
          </a:p>
        </p:txBody>
      </p:sp>
      <p:sp>
        <p:nvSpPr>
          <p:cNvPr id="4114" name="Rectangle 18"/>
          <p:cNvSpPr>
            <a:spLocks noChangeArrowheads="1"/>
          </p:cNvSpPr>
          <p:nvPr/>
        </p:nvSpPr>
        <p:spPr bwMode="auto">
          <a:xfrm>
            <a:off x="2928938" y="2909888"/>
            <a:ext cx="1019175" cy="628650"/>
          </a:xfrm>
          <a:prstGeom prst="rect">
            <a:avLst/>
          </a:prstGeom>
          <a:solidFill>
            <a:srgbClr val="00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Plant </a:t>
            </a:r>
          </a:p>
          <a:p>
            <a:pPr algn="ctr" eaLnBrk="1" hangingPunct="1">
              <a:spcBef>
                <a:spcPct val="0"/>
              </a:spcBef>
              <a:buFontTx/>
              <a:buNone/>
            </a:pPr>
            <a:r>
              <a:rPr lang="en-US" altLang="en-US" sz="1400">
                <a:solidFill>
                  <a:schemeClr val="bg1"/>
                </a:solidFill>
                <a:latin typeface="Arial" panose="020B0604020202020204" pitchFamily="34" charset="0"/>
              </a:rPr>
              <a:t>residues</a:t>
            </a:r>
          </a:p>
        </p:txBody>
      </p:sp>
      <p:sp>
        <p:nvSpPr>
          <p:cNvPr id="4115" name="Rectangle 19"/>
          <p:cNvSpPr>
            <a:spLocks noChangeArrowheads="1"/>
          </p:cNvSpPr>
          <p:nvPr/>
        </p:nvSpPr>
        <p:spPr bwMode="auto">
          <a:xfrm>
            <a:off x="525463" y="3670300"/>
            <a:ext cx="1338262" cy="835025"/>
          </a:xfrm>
          <a:prstGeom prst="rect">
            <a:avLst/>
          </a:prstGeom>
          <a:solidFill>
            <a:srgbClr val="00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Biological</a:t>
            </a:r>
          </a:p>
          <a:p>
            <a:pPr algn="ctr" eaLnBrk="1" hangingPunct="1">
              <a:spcBef>
                <a:spcPct val="0"/>
              </a:spcBef>
              <a:buFontTx/>
              <a:buNone/>
            </a:pPr>
            <a:r>
              <a:rPr lang="en-US" altLang="en-US" sz="1400">
                <a:solidFill>
                  <a:schemeClr val="bg1"/>
                </a:solidFill>
                <a:latin typeface="Arial" panose="020B0604020202020204" pitchFamily="34" charset="0"/>
              </a:rPr>
              <a:t>fixation by</a:t>
            </a:r>
          </a:p>
          <a:p>
            <a:pPr algn="ctr" eaLnBrk="1" hangingPunct="1">
              <a:spcBef>
                <a:spcPct val="0"/>
              </a:spcBef>
              <a:buFontTx/>
              <a:buNone/>
            </a:pPr>
            <a:r>
              <a:rPr lang="en-US" altLang="en-US" sz="1400">
                <a:solidFill>
                  <a:schemeClr val="bg1"/>
                </a:solidFill>
                <a:latin typeface="Arial" panose="020B0604020202020204" pitchFamily="34" charset="0"/>
              </a:rPr>
              <a:t>legume plants</a:t>
            </a:r>
          </a:p>
        </p:txBody>
      </p:sp>
      <p:sp>
        <p:nvSpPr>
          <p:cNvPr id="4116" name="Rectangle 20"/>
          <p:cNvSpPr>
            <a:spLocks noChangeArrowheads="1"/>
          </p:cNvSpPr>
          <p:nvPr/>
        </p:nvSpPr>
        <p:spPr bwMode="auto">
          <a:xfrm>
            <a:off x="3929063" y="4124325"/>
            <a:ext cx="771525" cy="51435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Plant</a:t>
            </a:r>
          </a:p>
          <a:p>
            <a:pPr algn="ctr" eaLnBrk="1" hangingPunct="1">
              <a:spcBef>
                <a:spcPct val="0"/>
              </a:spcBef>
              <a:buFontTx/>
              <a:buNone/>
            </a:pPr>
            <a:r>
              <a:rPr lang="en-US" altLang="en-US" sz="1400">
                <a:solidFill>
                  <a:schemeClr val="bg1"/>
                </a:solidFill>
                <a:latin typeface="Arial" panose="020B0604020202020204" pitchFamily="34" charset="0"/>
              </a:rPr>
              <a:t>uptake</a:t>
            </a:r>
          </a:p>
        </p:txBody>
      </p:sp>
      <p:pic>
        <p:nvPicPr>
          <p:cNvPr id="4117" name="Picture 21" descr="D:\Clipart\Plants\Agricult\CROPS010.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9025" y="2986088"/>
            <a:ext cx="52546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8" name="Freeform 22"/>
          <p:cNvSpPr>
            <a:spLocks/>
          </p:cNvSpPr>
          <p:nvPr/>
        </p:nvSpPr>
        <p:spPr bwMode="auto">
          <a:xfrm>
            <a:off x="2590800" y="1371600"/>
            <a:ext cx="1295400" cy="1524000"/>
          </a:xfrm>
          <a:custGeom>
            <a:avLst/>
            <a:gdLst>
              <a:gd name="T0" fmla="*/ 1295400 w 816"/>
              <a:gd name="T1" fmla="*/ 0 h 912"/>
              <a:gd name="T2" fmla="*/ 685800 w 816"/>
              <a:gd name="T3" fmla="*/ 160421 h 912"/>
              <a:gd name="T4" fmla="*/ 152400 w 816"/>
              <a:gd name="T5" fmla="*/ 802105 h 912"/>
              <a:gd name="T6" fmla="*/ 0 w 816"/>
              <a:gd name="T7" fmla="*/ 1524000 h 912"/>
              <a:gd name="T8" fmla="*/ 0 60000 65536"/>
              <a:gd name="T9" fmla="*/ 0 60000 65536"/>
              <a:gd name="T10" fmla="*/ 0 60000 65536"/>
              <a:gd name="T11" fmla="*/ 0 60000 65536"/>
              <a:gd name="T12" fmla="*/ 0 w 816"/>
              <a:gd name="T13" fmla="*/ 0 h 912"/>
              <a:gd name="T14" fmla="*/ 816 w 816"/>
              <a:gd name="T15" fmla="*/ 912 h 912"/>
            </a:gdLst>
            <a:ahLst/>
            <a:cxnLst>
              <a:cxn ang="T8">
                <a:pos x="T0" y="T1"/>
              </a:cxn>
              <a:cxn ang="T9">
                <a:pos x="T2" y="T3"/>
              </a:cxn>
              <a:cxn ang="T10">
                <a:pos x="T4" y="T5"/>
              </a:cxn>
              <a:cxn ang="T11">
                <a:pos x="T6" y="T7"/>
              </a:cxn>
            </a:cxnLst>
            <a:rect l="T12" t="T13" r="T14" b="T15"/>
            <a:pathLst>
              <a:path w="816" h="912">
                <a:moveTo>
                  <a:pt x="816" y="0"/>
                </a:moveTo>
                <a:cubicBezTo>
                  <a:pt x="684" y="8"/>
                  <a:pt x="552" y="16"/>
                  <a:pt x="432" y="96"/>
                </a:cubicBezTo>
                <a:cubicBezTo>
                  <a:pt x="312" y="176"/>
                  <a:pt x="168" y="344"/>
                  <a:pt x="96" y="480"/>
                </a:cubicBezTo>
                <a:cubicBezTo>
                  <a:pt x="24" y="616"/>
                  <a:pt x="12" y="764"/>
                  <a:pt x="0" y="912"/>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9" name="Freeform 23"/>
          <p:cNvSpPr>
            <a:spLocks/>
          </p:cNvSpPr>
          <p:nvPr/>
        </p:nvSpPr>
        <p:spPr bwMode="auto">
          <a:xfrm>
            <a:off x="1905000" y="3581400"/>
            <a:ext cx="609600" cy="457200"/>
          </a:xfrm>
          <a:custGeom>
            <a:avLst/>
            <a:gdLst>
              <a:gd name="T0" fmla="*/ 609600 w 384"/>
              <a:gd name="T1" fmla="*/ 0 h 288"/>
              <a:gd name="T2" fmla="*/ 381000 w 384"/>
              <a:gd name="T3" fmla="*/ 381000 h 288"/>
              <a:gd name="T4" fmla="*/ 0 w 384"/>
              <a:gd name="T5" fmla="*/ 457200 h 288"/>
              <a:gd name="T6" fmla="*/ 0 60000 65536"/>
              <a:gd name="T7" fmla="*/ 0 60000 65536"/>
              <a:gd name="T8" fmla="*/ 0 60000 65536"/>
              <a:gd name="T9" fmla="*/ 0 w 384"/>
              <a:gd name="T10" fmla="*/ 0 h 288"/>
              <a:gd name="T11" fmla="*/ 384 w 384"/>
              <a:gd name="T12" fmla="*/ 288 h 288"/>
            </a:gdLst>
            <a:ahLst/>
            <a:cxnLst>
              <a:cxn ang="T6">
                <a:pos x="T0" y="T1"/>
              </a:cxn>
              <a:cxn ang="T7">
                <a:pos x="T2" y="T3"/>
              </a:cxn>
              <a:cxn ang="T8">
                <a:pos x="T4" y="T5"/>
              </a:cxn>
            </a:cxnLst>
            <a:rect l="T9" t="T10" r="T11" b="T12"/>
            <a:pathLst>
              <a:path w="384" h="288">
                <a:moveTo>
                  <a:pt x="384" y="0"/>
                </a:moveTo>
                <a:cubicBezTo>
                  <a:pt x="344" y="96"/>
                  <a:pt x="304" y="192"/>
                  <a:pt x="240" y="240"/>
                </a:cubicBezTo>
                <a:cubicBezTo>
                  <a:pt x="176" y="288"/>
                  <a:pt x="32" y="288"/>
                  <a:pt x="0" y="288"/>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20" name="Freeform 24"/>
          <p:cNvSpPr>
            <a:spLocks/>
          </p:cNvSpPr>
          <p:nvPr/>
        </p:nvSpPr>
        <p:spPr bwMode="auto">
          <a:xfrm>
            <a:off x="190500" y="2286000"/>
            <a:ext cx="4191000" cy="4343400"/>
          </a:xfrm>
          <a:custGeom>
            <a:avLst/>
            <a:gdLst>
              <a:gd name="T0" fmla="*/ 266700 w 2640"/>
              <a:gd name="T1" fmla="*/ 0 h 2736"/>
              <a:gd name="T2" fmla="*/ 38100 w 2640"/>
              <a:gd name="T3" fmla="*/ 990600 h 2736"/>
              <a:gd name="T4" fmla="*/ 38100 w 2640"/>
              <a:gd name="T5" fmla="*/ 1981200 h 2736"/>
              <a:gd name="T6" fmla="*/ 266700 w 2640"/>
              <a:gd name="T7" fmla="*/ 2819400 h 2736"/>
              <a:gd name="T8" fmla="*/ 876300 w 2640"/>
              <a:gd name="T9" fmla="*/ 3581400 h 2736"/>
              <a:gd name="T10" fmla="*/ 1790700 w 2640"/>
              <a:gd name="T11" fmla="*/ 4038600 h 2736"/>
              <a:gd name="T12" fmla="*/ 2857500 w 2640"/>
              <a:gd name="T13" fmla="*/ 4267200 h 2736"/>
              <a:gd name="T14" fmla="*/ 3619500 w 2640"/>
              <a:gd name="T15" fmla="*/ 4343400 h 2736"/>
              <a:gd name="T16" fmla="*/ 3924300 w 2640"/>
              <a:gd name="T17" fmla="*/ 4267200 h 2736"/>
              <a:gd name="T18" fmla="*/ 4152900 w 2640"/>
              <a:gd name="T19" fmla="*/ 4038600 h 2736"/>
              <a:gd name="T20" fmla="*/ 4152900 w 2640"/>
              <a:gd name="T21" fmla="*/ 3886200 h 27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40"/>
              <a:gd name="T34" fmla="*/ 0 h 2736"/>
              <a:gd name="T35" fmla="*/ 2640 w 2640"/>
              <a:gd name="T36" fmla="*/ 2736 h 27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40" h="2736">
                <a:moveTo>
                  <a:pt x="168" y="0"/>
                </a:moveTo>
                <a:cubicBezTo>
                  <a:pt x="108" y="208"/>
                  <a:pt x="48" y="416"/>
                  <a:pt x="24" y="624"/>
                </a:cubicBezTo>
                <a:cubicBezTo>
                  <a:pt x="0" y="832"/>
                  <a:pt x="0" y="1056"/>
                  <a:pt x="24" y="1248"/>
                </a:cubicBezTo>
                <a:cubicBezTo>
                  <a:pt x="48" y="1440"/>
                  <a:pt x="80" y="1608"/>
                  <a:pt x="168" y="1776"/>
                </a:cubicBezTo>
                <a:cubicBezTo>
                  <a:pt x="256" y="1944"/>
                  <a:pt x="392" y="2128"/>
                  <a:pt x="552" y="2256"/>
                </a:cubicBezTo>
                <a:cubicBezTo>
                  <a:pt x="712" y="2384"/>
                  <a:pt x="920" y="2472"/>
                  <a:pt x="1128" y="2544"/>
                </a:cubicBezTo>
                <a:cubicBezTo>
                  <a:pt x="1336" y="2616"/>
                  <a:pt x="1608" y="2656"/>
                  <a:pt x="1800" y="2688"/>
                </a:cubicBezTo>
                <a:cubicBezTo>
                  <a:pt x="1992" y="2720"/>
                  <a:pt x="2168" y="2736"/>
                  <a:pt x="2280" y="2736"/>
                </a:cubicBezTo>
                <a:cubicBezTo>
                  <a:pt x="2392" y="2736"/>
                  <a:pt x="2416" y="2720"/>
                  <a:pt x="2472" y="2688"/>
                </a:cubicBezTo>
                <a:cubicBezTo>
                  <a:pt x="2528" y="2656"/>
                  <a:pt x="2592" y="2584"/>
                  <a:pt x="2616" y="2544"/>
                </a:cubicBezTo>
                <a:cubicBezTo>
                  <a:pt x="2640" y="2504"/>
                  <a:pt x="2628" y="2476"/>
                  <a:pt x="2616" y="2448"/>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21" name="Freeform 25"/>
          <p:cNvSpPr>
            <a:spLocks/>
          </p:cNvSpPr>
          <p:nvPr/>
        </p:nvSpPr>
        <p:spPr bwMode="auto">
          <a:xfrm>
            <a:off x="1295400" y="4572000"/>
            <a:ext cx="466725" cy="411163"/>
          </a:xfrm>
          <a:custGeom>
            <a:avLst/>
            <a:gdLst>
              <a:gd name="T0" fmla="*/ 0 w 294"/>
              <a:gd name="T1" fmla="*/ 0 h 259"/>
              <a:gd name="T2" fmla="*/ 65088 w 294"/>
              <a:gd name="T3" fmla="*/ 212725 h 259"/>
              <a:gd name="T4" fmla="*/ 234950 w 294"/>
              <a:gd name="T5" fmla="*/ 339725 h 259"/>
              <a:gd name="T6" fmla="*/ 427038 w 294"/>
              <a:gd name="T7" fmla="*/ 404813 h 259"/>
              <a:gd name="T8" fmla="*/ 0 60000 65536"/>
              <a:gd name="T9" fmla="*/ 0 60000 65536"/>
              <a:gd name="T10" fmla="*/ 0 60000 65536"/>
              <a:gd name="T11" fmla="*/ 0 60000 65536"/>
              <a:gd name="T12" fmla="*/ 0 w 294"/>
              <a:gd name="T13" fmla="*/ 0 h 259"/>
              <a:gd name="T14" fmla="*/ 294 w 294"/>
              <a:gd name="T15" fmla="*/ 259 h 259"/>
            </a:gdLst>
            <a:ahLst/>
            <a:cxnLst>
              <a:cxn ang="T8">
                <a:pos x="T0" y="T1"/>
              </a:cxn>
              <a:cxn ang="T9">
                <a:pos x="T2" y="T3"/>
              </a:cxn>
              <a:cxn ang="T10">
                <a:pos x="T4" y="T5"/>
              </a:cxn>
              <a:cxn ang="T11">
                <a:pos x="T6" y="T7"/>
              </a:cxn>
            </a:cxnLst>
            <a:rect l="T12" t="T13" r="T14" b="T15"/>
            <a:pathLst>
              <a:path w="294" h="259">
                <a:moveTo>
                  <a:pt x="0" y="0"/>
                </a:moveTo>
                <a:cubicBezTo>
                  <a:pt x="8" y="49"/>
                  <a:pt x="16" y="98"/>
                  <a:pt x="41" y="134"/>
                </a:cubicBezTo>
                <a:cubicBezTo>
                  <a:pt x="66" y="170"/>
                  <a:pt x="110" y="194"/>
                  <a:pt x="148" y="214"/>
                </a:cubicBezTo>
                <a:cubicBezTo>
                  <a:pt x="186" y="234"/>
                  <a:pt x="294" y="259"/>
                  <a:pt x="269" y="255"/>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22" name="Freeform 26"/>
          <p:cNvSpPr>
            <a:spLocks/>
          </p:cNvSpPr>
          <p:nvPr/>
        </p:nvSpPr>
        <p:spPr bwMode="auto">
          <a:xfrm>
            <a:off x="379413" y="2895600"/>
            <a:ext cx="1290637" cy="2293938"/>
          </a:xfrm>
          <a:custGeom>
            <a:avLst/>
            <a:gdLst>
              <a:gd name="T0" fmla="*/ 534987 w 813"/>
              <a:gd name="T1" fmla="*/ 0 h 1445"/>
              <a:gd name="T2" fmla="*/ 322262 w 813"/>
              <a:gd name="T3" fmla="*/ 60325 h 1445"/>
              <a:gd name="T4" fmla="*/ 66675 w 813"/>
              <a:gd name="T5" fmla="*/ 315913 h 1445"/>
              <a:gd name="T6" fmla="*/ 3175 w 813"/>
              <a:gd name="T7" fmla="*/ 741363 h 1445"/>
              <a:gd name="T8" fmla="*/ 46037 w 813"/>
              <a:gd name="T9" fmla="*/ 1484313 h 1445"/>
              <a:gd name="T10" fmla="*/ 236537 w 813"/>
              <a:gd name="T11" fmla="*/ 1889125 h 1445"/>
              <a:gd name="T12" fmla="*/ 641350 w 813"/>
              <a:gd name="T13" fmla="*/ 2165350 h 1445"/>
              <a:gd name="T14" fmla="*/ 1044575 w 813"/>
              <a:gd name="T15" fmla="*/ 2271713 h 1445"/>
              <a:gd name="T16" fmla="*/ 1257300 w 813"/>
              <a:gd name="T17" fmla="*/ 2271713 h 14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3"/>
              <a:gd name="T28" fmla="*/ 0 h 1445"/>
              <a:gd name="T29" fmla="*/ 813 w 813"/>
              <a:gd name="T30" fmla="*/ 1445 h 14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3" h="1445">
                <a:moveTo>
                  <a:pt x="337" y="0"/>
                </a:moveTo>
                <a:cubicBezTo>
                  <a:pt x="294" y="2"/>
                  <a:pt x="252" y="5"/>
                  <a:pt x="203" y="38"/>
                </a:cubicBezTo>
                <a:cubicBezTo>
                  <a:pt x="154" y="71"/>
                  <a:pt x="75" y="128"/>
                  <a:pt x="42" y="199"/>
                </a:cubicBezTo>
                <a:cubicBezTo>
                  <a:pt x="9" y="270"/>
                  <a:pt x="4" y="344"/>
                  <a:pt x="2" y="467"/>
                </a:cubicBezTo>
                <a:cubicBezTo>
                  <a:pt x="0" y="590"/>
                  <a:pt x="5" y="815"/>
                  <a:pt x="29" y="935"/>
                </a:cubicBezTo>
                <a:cubicBezTo>
                  <a:pt x="53" y="1055"/>
                  <a:pt x="87" y="1118"/>
                  <a:pt x="149" y="1190"/>
                </a:cubicBezTo>
                <a:cubicBezTo>
                  <a:pt x="211" y="1262"/>
                  <a:pt x="319" y="1324"/>
                  <a:pt x="404" y="1364"/>
                </a:cubicBezTo>
                <a:cubicBezTo>
                  <a:pt x="489" y="1404"/>
                  <a:pt x="593" y="1420"/>
                  <a:pt x="658" y="1431"/>
                </a:cubicBezTo>
                <a:cubicBezTo>
                  <a:pt x="723" y="1442"/>
                  <a:pt x="813" y="1445"/>
                  <a:pt x="792" y="1431"/>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23" name="Freeform 27"/>
          <p:cNvSpPr>
            <a:spLocks/>
          </p:cNvSpPr>
          <p:nvPr/>
        </p:nvSpPr>
        <p:spPr bwMode="auto">
          <a:xfrm>
            <a:off x="2743200" y="3581400"/>
            <a:ext cx="457200" cy="1143000"/>
          </a:xfrm>
          <a:custGeom>
            <a:avLst/>
            <a:gdLst>
              <a:gd name="T0" fmla="*/ 457200 w 288"/>
              <a:gd name="T1" fmla="*/ 0 h 720"/>
              <a:gd name="T2" fmla="*/ 381000 w 288"/>
              <a:gd name="T3" fmla="*/ 457200 h 720"/>
              <a:gd name="T4" fmla="*/ 152400 w 288"/>
              <a:gd name="T5" fmla="*/ 914400 h 720"/>
              <a:gd name="T6" fmla="*/ 0 w 288"/>
              <a:gd name="T7" fmla="*/ 1143000 h 720"/>
              <a:gd name="T8" fmla="*/ 0 60000 65536"/>
              <a:gd name="T9" fmla="*/ 0 60000 65536"/>
              <a:gd name="T10" fmla="*/ 0 60000 65536"/>
              <a:gd name="T11" fmla="*/ 0 60000 65536"/>
              <a:gd name="T12" fmla="*/ 0 w 288"/>
              <a:gd name="T13" fmla="*/ 0 h 720"/>
              <a:gd name="T14" fmla="*/ 288 w 288"/>
              <a:gd name="T15" fmla="*/ 720 h 720"/>
            </a:gdLst>
            <a:ahLst/>
            <a:cxnLst>
              <a:cxn ang="T8">
                <a:pos x="T0" y="T1"/>
              </a:cxn>
              <a:cxn ang="T9">
                <a:pos x="T2" y="T3"/>
              </a:cxn>
              <a:cxn ang="T10">
                <a:pos x="T4" y="T5"/>
              </a:cxn>
              <a:cxn ang="T11">
                <a:pos x="T6" y="T7"/>
              </a:cxn>
            </a:cxnLst>
            <a:rect l="T12" t="T13" r="T14" b="T15"/>
            <a:pathLst>
              <a:path w="288" h="720">
                <a:moveTo>
                  <a:pt x="288" y="0"/>
                </a:moveTo>
                <a:cubicBezTo>
                  <a:pt x="280" y="96"/>
                  <a:pt x="272" y="192"/>
                  <a:pt x="240" y="288"/>
                </a:cubicBezTo>
                <a:cubicBezTo>
                  <a:pt x="208" y="384"/>
                  <a:pt x="136" y="504"/>
                  <a:pt x="96" y="576"/>
                </a:cubicBezTo>
                <a:cubicBezTo>
                  <a:pt x="56" y="648"/>
                  <a:pt x="28" y="684"/>
                  <a:pt x="0" y="72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24" name="Freeform 28"/>
          <p:cNvSpPr>
            <a:spLocks/>
          </p:cNvSpPr>
          <p:nvPr/>
        </p:nvSpPr>
        <p:spPr bwMode="auto">
          <a:xfrm>
            <a:off x="2362200" y="5562600"/>
            <a:ext cx="1381125" cy="755650"/>
          </a:xfrm>
          <a:custGeom>
            <a:avLst/>
            <a:gdLst>
              <a:gd name="T0" fmla="*/ 0 w 870"/>
              <a:gd name="T1" fmla="*/ 0 h 476"/>
              <a:gd name="T2" fmla="*/ 61913 w 870"/>
              <a:gd name="T3" fmla="*/ 349250 h 476"/>
              <a:gd name="T4" fmla="*/ 360363 w 870"/>
              <a:gd name="T5" fmla="*/ 625475 h 476"/>
              <a:gd name="T6" fmla="*/ 933450 w 870"/>
              <a:gd name="T7" fmla="*/ 752475 h 476"/>
              <a:gd name="T8" fmla="*/ 1381125 w 870"/>
              <a:gd name="T9" fmla="*/ 646113 h 476"/>
              <a:gd name="T10" fmla="*/ 0 60000 65536"/>
              <a:gd name="T11" fmla="*/ 0 60000 65536"/>
              <a:gd name="T12" fmla="*/ 0 60000 65536"/>
              <a:gd name="T13" fmla="*/ 0 60000 65536"/>
              <a:gd name="T14" fmla="*/ 0 60000 65536"/>
              <a:gd name="T15" fmla="*/ 0 w 870"/>
              <a:gd name="T16" fmla="*/ 0 h 476"/>
              <a:gd name="T17" fmla="*/ 870 w 870"/>
              <a:gd name="T18" fmla="*/ 476 h 476"/>
            </a:gdLst>
            <a:ahLst/>
            <a:cxnLst>
              <a:cxn ang="T10">
                <a:pos x="T0" y="T1"/>
              </a:cxn>
              <a:cxn ang="T11">
                <a:pos x="T2" y="T3"/>
              </a:cxn>
              <a:cxn ang="T12">
                <a:pos x="T4" y="T5"/>
              </a:cxn>
              <a:cxn ang="T13">
                <a:pos x="T6" y="T7"/>
              </a:cxn>
              <a:cxn ang="T14">
                <a:pos x="T8" y="T9"/>
              </a:cxn>
            </a:cxnLst>
            <a:rect l="T15" t="T16" r="T17" b="T18"/>
            <a:pathLst>
              <a:path w="870" h="476">
                <a:moveTo>
                  <a:pt x="0" y="0"/>
                </a:moveTo>
                <a:cubicBezTo>
                  <a:pt x="0" y="77"/>
                  <a:pt x="1" y="154"/>
                  <a:pt x="39" y="220"/>
                </a:cubicBezTo>
                <a:cubicBezTo>
                  <a:pt x="77" y="286"/>
                  <a:pt x="136" y="352"/>
                  <a:pt x="227" y="394"/>
                </a:cubicBezTo>
                <a:cubicBezTo>
                  <a:pt x="318" y="436"/>
                  <a:pt x="481" y="472"/>
                  <a:pt x="588" y="474"/>
                </a:cubicBezTo>
                <a:cubicBezTo>
                  <a:pt x="695" y="476"/>
                  <a:pt x="824" y="422"/>
                  <a:pt x="870" y="407"/>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25" name="Freeform 29"/>
          <p:cNvSpPr>
            <a:spLocks/>
          </p:cNvSpPr>
          <p:nvPr/>
        </p:nvSpPr>
        <p:spPr bwMode="auto">
          <a:xfrm>
            <a:off x="2722563" y="5549900"/>
            <a:ext cx="706437" cy="469900"/>
          </a:xfrm>
          <a:custGeom>
            <a:avLst/>
            <a:gdLst>
              <a:gd name="T0" fmla="*/ 706437 w 445"/>
              <a:gd name="T1" fmla="*/ 409089 h 340"/>
              <a:gd name="T2" fmla="*/ 360362 w 445"/>
              <a:gd name="T3" fmla="*/ 445023 h 340"/>
              <a:gd name="T4" fmla="*/ 106362 w 445"/>
              <a:gd name="T5" fmla="*/ 259827 h 340"/>
              <a:gd name="T6" fmla="*/ 0 w 445"/>
              <a:gd name="T7" fmla="*/ 0 h 340"/>
              <a:gd name="T8" fmla="*/ 0 60000 65536"/>
              <a:gd name="T9" fmla="*/ 0 60000 65536"/>
              <a:gd name="T10" fmla="*/ 0 60000 65536"/>
              <a:gd name="T11" fmla="*/ 0 60000 65536"/>
              <a:gd name="T12" fmla="*/ 0 w 445"/>
              <a:gd name="T13" fmla="*/ 0 h 340"/>
              <a:gd name="T14" fmla="*/ 445 w 445"/>
              <a:gd name="T15" fmla="*/ 340 h 340"/>
            </a:gdLst>
            <a:ahLst/>
            <a:cxnLst>
              <a:cxn ang="T8">
                <a:pos x="T0" y="T1"/>
              </a:cxn>
              <a:cxn ang="T9">
                <a:pos x="T2" y="T3"/>
              </a:cxn>
              <a:cxn ang="T10">
                <a:pos x="T4" y="T5"/>
              </a:cxn>
              <a:cxn ang="T11">
                <a:pos x="T6" y="T7"/>
              </a:cxn>
            </a:cxnLst>
            <a:rect l="T12" t="T13" r="T14" b="T15"/>
            <a:pathLst>
              <a:path w="445" h="340">
                <a:moveTo>
                  <a:pt x="445" y="296"/>
                </a:moveTo>
                <a:cubicBezTo>
                  <a:pt x="367" y="318"/>
                  <a:pt x="290" y="340"/>
                  <a:pt x="227" y="322"/>
                </a:cubicBezTo>
                <a:cubicBezTo>
                  <a:pt x="164" y="304"/>
                  <a:pt x="105" y="242"/>
                  <a:pt x="67" y="188"/>
                </a:cubicBezTo>
                <a:cubicBezTo>
                  <a:pt x="29" y="134"/>
                  <a:pt x="9" y="30"/>
                  <a:pt x="0" y="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6" name="Text Box 30"/>
          <p:cNvSpPr txBox="1">
            <a:spLocks noChangeArrowheads="1"/>
          </p:cNvSpPr>
          <p:nvPr/>
        </p:nvSpPr>
        <p:spPr bwMode="auto">
          <a:xfrm rot="2337329">
            <a:off x="2524125" y="5700713"/>
            <a:ext cx="1154113" cy="274637"/>
          </a:xfrm>
          <a:prstGeom prst="rect">
            <a:avLst/>
          </a:prstGeom>
          <a:noFill/>
          <a:ln w="9525">
            <a:noFill/>
            <a:miter lim="800000"/>
            <a:headEnd/>
            <a:tailEnd/>
          </a:ln>
          <a:effectLst/>
        </p:spPr>
        <p:txBody>
          <a:bodyPr wrap="none">
            <a:spAutoFit/>
          </a:bodyPr>
          <a:lstStyle/>
          <a:p>
            <a:pPr eaLnBrk="1" hangingPunct="1">
              <a:defRPr/>
            </a:pPr>
            <a:r>
              <a:rPr lang="en-US" sz="1200">
                <a:solidFill>
                  <a:srgbClr val="FFFFFF"/>
                </a:solidFill>
                <a:effectLst>
                  <a:outerShdw blurRad="38100" dist="38100" dir="2700000" algn="tl">
                    <a:srgbClr val="000000"/>
                  </a:outerShdw>
                </a:effectLst>
                <a:latin typeface="Arial" charset="0"/>
              </a:rPr>
              <a:t>Immobilization</a:t>
            </a:r>
          </a:p>
        </p:txBody>
      </p:sp>
      <p:sp>
        <p:nvSpPr>
          <p:cNvPr id="14367" name="Text Box 31"/>
          <p:cNvSpPr txBox="1">
            <a:spLocks noChangeArrowheads="1"/>
          </p:cNvSpPr>
          <p:nvPr/>
        </p:nvSpPr>
        <p:spPr bwMode="auto">
          <a:xfrm rot="2277877">
            <a:off x="2019300" y="5942013"/>
            <a:ext cx="1119188" cy="274637"/>
          </a:xfrm>
          <a:prstGeom prst="rect">
            <a:avLst/>
          </a:prstGeom>
          <a:noFill/>
          <a:ln w="9525">
            <a:noFill/>
            <a:miter lim="800000"/>
            <a:headEnd/>
            <a:tailEnd/>
          </a:ln>
          <a:effectLst/>
        </p:spPr>
        <p:txBody>
          <a:bodyPr wrap="none">
            <a:spAutoFit/>
          </a:bodyPr>
          <a:lstStyle/>
          <a:p>
            <a:pPr eaLnBrk="1" hangingPunct="1">
              <a:defRPr/>
            </a:pPr>
            <a:r>
              <a:rPr lang="en-US" sz="1200">
                <a:solidFill>
                  <a:srgbClr val="FFFFFF"/>
                </a:solidFill>
                <a:effectLst>
                  <a:outerShdw blurRad="38100" dist="38100" dir="2700000" algn="tl">
                    <a:srgbClr val="000000"/>
                  </a:outerShdw>
                </a:effectLst>
                <a:latin typeface="Arial" charset="0"/>
              </a:rPr>
              <a:t>Mineralization</a:t>
            </a:r>
          </a:p>
        </p:txBody>
      </p:sp>
      <p:sp>
        <p:nvSpPr>
          <p:cNvPr id="4128" name="Freeform 32"/>
          <p:cNvSpPr>
            <a:spLocks/>
          </p:cNvSpPr>
          <p:nvPr/>
        </p:nvSpPr>
        <p:spPr bwMode="auto">
          <a:xfrm>
            <a:off x="4724400" y="5616575"/>
            <a:ext cx="495300" cy="98425"/>
          </a:xfrm>
          <a:custGeom>
            <a:avLst/>
            <a:gdLst>
              <a:gd name="T0" fmla="*/ 0 w 192"/>
              <a:gd name="T1" fmla="*/ 98425 h 48"/>
              <a:gd name="T2" fmla="*/ 495300 w 192"/>
              <a:gd name="T3" fmla="*/ 0 h 48"/>
              <a:gd name="T4" fmla="*/ 0 60000 65536"/>
              <a:gd name="T5" fmla="*/ 0 60000 65536"/>
              <a:gd name="T6" fmla="*/ 0 w 192"/>
              <a:gd name="T7" fmla="*/ 0 h 48"/>
              <a:gd name="T8" fmla="*/ 192 w 192"/>
              <a:gd name="T9" fmla="*/ 48 h 48"/>
            </a:gdLst>
            <a:ahLst/>
            <a:cxnLst>
              <a:cxn ang="T4">
                <a:pos x="T0" y="T1"/>
              </a:cxn>
              <a:cxn ang="T5">
                <a:pos x="T2" y="T3"/>
              </a:cxn>
            </a:cxnLst>
            <a:rect l="T6" t="T7" r="T8" b="T9"/>
            <a:pathLst>
              <a:path w="192" h="48">
                <a:moveTo>
                  <a:pt x="0" y="48"/>
                </a:moveTo>
                <a:cubicBezTo>
                  <a:pt x="0" y="48"/>
                  <a:pt x="96" y="24"/>
                  <a:pt x="192" y="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29" name="Freeform 33"/>
          <p:cNvSpPr>
            <a:spLocks/>
          </p:cNvSpPr>
          <p:nvPr/>
        </p:nvSpPr>
        <p:spPr bwMode="auto">
          <a:xfrm>
            <a:off x="4676775" y="4678363"/>
            <a:ext cx="657225" cy="579437"/>
          </a:xfrm>
          <a:custGeom>
            <a:avLst/>
            <a:gdLst>
              <a:gd name="T0" fmla="*/ 657225 w 266"/>
              <a:gd name="T1" fmla="*/ 579437 h 338"/>
              <a:gd name="T2" fmla="*/ 0 w 266"/>
              <a:gd name="T3" fmla="*/ 0 h 338"/>
              <a:gd name="T4" fmla="*/ 0 60000 65536"/>
              <a:gd name="T5" fmla="*/ 0 60000 65536"/>
              <a:gd name="T6" fmla="*/ 0 w 266"/>
              <a:gd name="T7" fmla="*/ 0 h 338"/>
              <a:gd name="T8" fmla="*/ 266 w 266"/>
              <a:gd name="T9" fmla="*/ 338 h 338"/>
            </a:gdLst>
            <a:ahLst/>
            <a:cxnLst>
              <a:cxn ang="T4">
                <a:pos x="T0" y="T1"/>
              </a:cxn>
              <a:cxn ang="T5">
                <a:pos x="T2" y="T3"/>
              </a:cxn>
            </a:cxnLst>
            <a:rect l="T6" t="T7" r="T8" b="T9"/>
            <a:pathLst>
              <a:path w="266" h="338">
                <a:moveTo>
                  <a:pt x="266" y="338"/>
                </a:moveTo>
                <a:cubicBezTo>
                  <a:pt x="155" y="195"/>
                  <a:pt x="44" y="52"/>
                  <a:pt x="0" y="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30" name="Freeform 34"/>
          <p:cNvSpPr>
            <a:spLocks/>
          </p:cNvSpPr>
          <p:nvPr/>
        </p:nvSpPr>
        <p:spPr bwMode="auto">
          <a:xfrm>
            <a:off x="3937000" y="4724400"/>
            <a:ext cx="177800" cy="609600"/>
          </a:xfrm>
          <a:custGeom>
            <a:avLst/>
            <a:gdLst>
              <a:gd name="T0" fmla="*/ 25400 w 112"/>
              <a:gd name="T1" fmla="*/ 609600 h 384"/>
              <a:gd name="T2" fmla="*/ 25400 w 112"/>
              <a:gd name="T3" fmla="*/ 304800 h 384"/>
              <a:gd name="T4" fmla="*/ 177800 w 112"/>
              <a:gd name="T5" fmla="*/ 0 h 384"/>
              <a:gd name="T6" fmla="*/ 0 60000 65536"/>
              <a:gd name="T7" fmla="*/ 0 60000 65536"/>
              <a:gd name="T8" fmla="*/ 0 60000 65536"/>
              <a:gd name="T9" fmla="*/ 0 w 112"/>
              <a:gd name="T10" fmla="*/ 0 h 384"/>
              <a:gd name="T11" fmla="*/ 112 w 112"/>
              <a:gd name="T12" fmla="*/ 384 h 384"/>
            </a:gdLst>
            <a:ahLst/>
            <a:cxnLst>
              <a:cxn ang="T6">
                <a:pos x="T0" y="T1"/>
              </a:cxn>
              <a:cxn ang="T7">
                <a:pos x="T2" y="T3"/>
              </a:cxn>
              <a:cxn ang="T8">
                <a:pos x="T4" y="T5"/>
              </a:cxn>
            </a:cxnLst>
            <a:rect l="T9" t="T10" r="T11" b="T12"/>
            <a:pathLst>
              <a:path w="112" h="384">
                <a:moveTo>
                  <a:pt x="16" y="384"/>
                </a:moveTo>
                <a:cubicBezTo>
                  <a:pt x="8" y="320"/>
                  <a:pt x="0" y="256"/>
                  <a:pt x="16" y="192"/>
                </a:cubicBezTo>
                <a:cubicBezTo>
                  <a:pt x="32" y="128"/>
                  <a:pt x="88" y="32"/>
                  <a:pt x="112" y="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31" name="Line 35"/>
          <p:cNvSpPr>
            <a:spLocks noChangeShapeType="1"/>
          </p:cNvSpPr>
          <p:nvPr/>
        </p:nvSpPr>
        <p:spPr bwMode="auto">
          <a:xfrm flipH="1" flipV="1">
            <a:off x="4572000" y="3576638"/>
            <a:ext cx="0" cy="5381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32" name="Freeform 36"/>
          <p:cNvSpPr>
            <a:spLocks/>
          </p:cNvSpPr>
          <p:nvPr/>
        </p:nvSpPr>
        <p:spPr bwMode="auto">
          <a:xfrm>
            <a:off x="4419600" y="2971800"/>
            <a:ext cx="1524000" cy="2438400"/>
          </a:xfrm>
          <a:custGeom>
            <a:avLst/>
            <a:gdLst>
              <a:gd name="T0" fmla="*/ 0 w 824"/>
              <a:gd name="T1" fmla="*/ 2438400 h 1392"/>
              <a:gd name="T2" fmla="*/ 976544 w 824"/>
              <a:gd name="T3" fmla="*/ 1765738 h 1392"/>
              <a:gd name="T4" fmla="*/ 1420427 w 824"/>
              <a:gd name="T5" fmla="*/ 1093076 h 1392"/>
              <a:gd name="T6" fmla="*/ 1509204 w 824"/>
              <a:gd name="T7" fmla="*/ 336331 h 1392"/>
              <a:gd name="T8" fmla="*/ 1509204 w 824"/>
              <a:gd name="T9" fmla="*/ 0 h 1392"/>
              <a:gd name="T10" fmla="*/ 0 60000 65536"/>
              <a:gd name="T11" fmla="*/ 0 60000 65536"/>
              <a:gd name="T12" fmla="*/ 0 60000 65536"/>
              <a:gd name="T13" fmla="*/ 0 60000 65536"/>
              <a:gd name="T14" fmla="*/ 0 60000 65536"/>
              <a:gd name="T15" fmla="*/ 0 w 824"/>
              <a:gd name="T16" fmla="*/ 0 h 1392"/>
              <a:gd name="T17" fmla="*/ 824 w 824"/>
              <a:gd name="T18" fmla="*/ 1392 h 1392"/>
            </a:gdLst>
            <a:ahLst/>
            <a:cxnLst>
              <a:cxn ang="T10">
                <a:pos x="T0" y="T1"/>
              </a:cxn>
              <a:cxn ang="T11">
                <a:pos x="T2" y="T3"/>
              </a:cxn>
              <a:cxn ang="T12">
                <a:pos x="T4" y="T5"/>
              </a:cxn>
              <a:cxn ang="T13">
                <a:pos x="T6" y="T7"/>
              </a:cxn>
              <a:cxn ang="T14">
                <a:pos x="T8" y="T9"/>
              </a:cxn>
            </a:cxnLst>
            <a:rect l="T15" t="T16" r="T17" b="T18"/>
            <a:pathLst>
              <a:path w="824" h="1392">
                <a:moveTo>
                  <a:pt x="0" y="1392"/>
                </a:moveTo>
                <a:cubicBezTo>
                  <a:pt x="200" y="1264"/>
                  <a:pt x="400" y="1136"/>
                  <a:pt x="528" y="1008"/>
                </a:cubicBezTo>
                <a:cubicBezTo>
                  <a:pt x="656" y="880"/>
                  <a:pt x="720" y="760"/>
                  <a:pt x="768" y="624"/>
                </a:cubicBezTo>
                <a:cubicBezTo>
                  <a:pt x="816" y="488"/>
                  <a:pt x="808" y="296"/>
                  <a:pt x="816" y="192"/>
                </a:cubicBezTo>
                <a:cubicBezTo>
                  <a:pt x="824" y="88"/>
                  <a:pt x="820" y="44"/>
                  <a:pt x="816" y="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33" name="Freeform 37"/>
          <p:cNvSpPr>
            <a:spLocks/>
          </p:cNvSpPr>
          <p:nvPr/>
        </p:nvSpPr>
        <p:spPr bwMode="auto">
          <a:xfrm>
            <a:off x="4627563" y="2133600"/>
            <a:ext cx="2459037" cy="3340100"/>
          </a:xfrm>
          <a:custGeom>
            <a:avLst/>
            <a:gdLst>
              <a:gd name="T0" fmla="*/ 2459037 w 1680"/>
              <a:gd name="T1" fmla="*/ 0 h 2064"/>
              <a:gd name="T2" fmla="*/ 2318521 w 1680"/>
              <a:gd name="T3" fmla="*/ 1009798 h 2064"/>
              <a:gd name="T4" fmla="*/ 1615939 w 1680"/>
              <a:gd name="T5" fmla="*/ 2097272 h 2064"/>
              <a:gd name="T6" fmla="*/ 843098 w 1680"/>
              <a:gd name="T7" fmla="*/ 2796363 h 2064"/>
              <a:gd name="T8" fmla="*/ 281033 w 1680"/>
              <a:gd name="T9" fmla="*/ 3184747 h 2064"/>
              <a:gd name="T10" fmla="*/ 0 w 1680"/>
              <a:gd name="T11" fmla="*/ 3340100 h 2064"/>
              <a:gd name="T12" fmla="*/ 0 60000 65536"/>
              <a:gd name="T13" fmla="*/ 0 60000 65536"/>
              <a:gd name="T14" fmla="*/ 0 60000 65536"/>
              <a:gd name="T15" fmla="*/ 0 60000 65536"/>
              <a:gd name="T16" fmla="*/ 0 60000 65536"/>
              <a:gd name="T17" fmla="*/ 0 60000 65536"/>
              <a:gd name="T18" fmla="*/ 0 w 1680"/>
              <a:gd name="T19" fmla="*/ 0 h 2064"/>
              <a:gd name="T20" fmla="*/ 1680 w 1680"/>
              <a:gd name="T21" fmla="*/ 2064 h 2064"/>
            </a:gdLst>
            <a:ahLst/>
            <a:cxnLst>
              <a:cxn ang="T12">
                <a:pos x="T0" y="T1"/>
              </a:cxn>
              <a:cxn ang="T13">
                <a:pos x="T2" y="T3"/>
              </a:cxn>
              <a:cxn ang="T14">
                <a:pos x="T4" y="T5"/>
              </a:cxn>
              <a:cxn ang="T15">
                <a:pos x="T6" y="T7"/>
              </a:cxn>
              <a:cxn ang="T16">
                <a:pos x="T8" y="T9"/>
              </a:cxn>
              <a:cxn ang="T17">
                <a:pos x="T10" y="T11"/>
              </a:cxn>
            </a:cxnLst>
            <a:rect l="T18" t="T19" r="T20" b="T21"/>
            <a:pathLst>
              <a:path w="1680" h="2064">
                <a:moveTo>
                  <a:pt x="1680" y="0"/>
                </a:moveTo>
                <a:cubicBezTo>
                  <a:pt x="1680" y="204"/>
                  <a:pt x="1680" y="408"/>
                  <a:pt x="1584" y="624"/>
                </a:cubicBezTo>
                <a:cubicBezTo>
                  <a:pt x="1488" y="840"/>
                  <a:pt x="1272" y="1112"/>
                  <a:pt x="1104" y="1296"/>
                </a:cubicBezTo>
                <a:cubicBezTo>
                  <a:pt x="936" y="1480"/>
                  <a:pt x="728" y="1616"/>
                  <a:pt x="576" y="1728"/>
                </a:cubicBezTo>
                <a:cubicBezTo>
                  <a:pt x="424" y="1840"/>
                  <a:pt x="288" y="1912"/>
                  <a:pt x="192" y="1968"/>
                </a:cubicBezTo>
                <a:cubicBezTo>
                  <a:pt x="96" y="2024"/>
                  <a:pt x="48" y="2044"/>
                  <a:pt x="0" y="2064"/>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34" name="Freeform 38"/>
          <p:cNvSpPr>
            <a:spLocks/>
          </p:cNvSpPr>
          <p:nvPr/>
        </p:nvSpPr>
        <p:spPr bwMode="auto">
          <a:xfrm>
            <a:off x="5181600" y="685800"/>
            <a:ext cx="3352800" cy="3810000"/>
          </a:xfrm>
          <a:custGeom>
            <a:avLst/>
            <a:gdLst>
              <a:gd name="T0" fmla="*/ 1670599 w 2312"/>
              <a:gd name="T1" fmla="*/ 3810000 h 2448"/>
              <a:gd name="T2" fmla="*/ 1740208 w 2312"/>
              <a:gd name="T3" fmla="*/ 3137647 h 2448"/>
              <a:gd name="T4" fmla="*/ 1879424 w 2312"/>
              <a:gd name="T5" fmla="*/ 2689412 h 2448"/>
              <a:gd name="T6" fmla="*/ 2297074 w 2312"/>
              <a:gd name="T7" fmla="*/ 2315882 h 2448"/>
              <a:gd name="T8" fmla="*/ 2853940 w 2312"/>
              <a:gd name="T9" fmla="*/ 2166471 h 2448"/>
              <a:gd name="T10" fmla="*/ 3201982 w 2312"/>
              <a:gd name="T11" fmla="*/ 1867647 h 2448"/>
              <a:gd name="T12" fmla="*/ 3341199 w 2312"/>
              <a:gd name="T13" fmla="*/ 1344706 h 2448"/>
              <a:gd name="T14" fmla="*/ 3271590 w 2312"/>
              <a:gd name="T15" fmla="*/ 747059 h 2448"/>
              <a:gd name="T16" fmla="*/ 2993157 w 2312"/>
              <a:gd name="T17" fmla="*/ 373529 h 2448"/>
              <a:gd name="T18" fmla="*/ 2366682 w 2312"/>
              <a:gd name="T19" fmla="*/ 74706 h 2448"/>
              <a:gd name="T20" fmla="*/ 1670599 w 2312"/>
              <a:gd name="T21" fmla="*/ 0 h 2448"/>
              <a:gd name="T22" fmla="*/ 765691 w 2312"/>
              <a:gd name="T23" fmla="*/ 74706 h 2448"/>
              <a:gd name="T24" fmla="*/ 0 w 2312"/>
              <a:gd name="T25" fmla="*/ 448235 h 24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12"/>
              <a:gd name="T40" fmla="*/ 0 h 2448"/>
              <a:gd name="T41" fmla="*/ 2312 w 2312"/>
              <a:gd name="T42" fmla="*/ 2448 h 24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12" h="2448">
                <a:moveTo>
                  <a:pt x="1152" y="2448"/>
                </a:moveTo>
                <a:cubicBezTo>
                  <a:pt x="1164" y="2292"/>
                  <a:pt x="1176" y="2136"/>
                  <a:pt x="1200" y="2016"/>
                </a:cubicBezTo>
                <a:cubicBezTo>
                  <a:pt x="1224" y="1896"/>
                  <a:pt x="1232" y="1816"/>
                  <a:pt x="1296" y="1728"/>
                </a:cubicBezTo>
                <a:cubicBezTo>
                  <a:pt x="1360" y="1640"/>
                  <a:pt x="1472" y="1544"/>
                  <a:pt x="1584" y="1488"/>
                </a:cubicBezTo>
                <a:cubicBezTo>
                  <a:pt x="1696" y="1432"/>
                  <a:pt x="1864" y="1440"/>
                  <a:pt x="1968" y="1392"/>
                </a:cubicBezTo>
                <a:cubicBezTo>
                  <a:pt x="2072" y="1344"/>
                  <a:pt x="2152" y="1288"/>
                  <a:pt x="2208" y="1200"/>
                </a:cubicBezTo>
                <a:cubicBezTo>
                  <a:pt x="2264" y="1112"/>
                  <a:pt x="2296" y="984"/>
                  <a:pt x="2304" y="864"/>
                </a:cubicBezTo>
                <a:cubicBezTo>
                  <a:pt x="2312" y="744"/>
                  <a:pt x="2296" y="584"/>
                  <a:pt x="2256" y="480"/>
                </a:cubicBezTo>
                <a:cubicBezTo>
                  <a:pt x="2216" y="376"/>
                  <a:pt x="2168" y="312"/>
                  <a:pt x="2064" y="240"/>
                </a:cubicBezTo>
                <a:cubicBezTo>
                  <a:pt x="1960" y="168"/>
                  <a:pt x="1784" y="88"/>
                  <a:pt x="1632" y="48"/>
                </a:cubicBezTo>
                <a:cubicBezTo>
                  <a:pt x="1480" y="8"/>
                  <a:pt x="1336" y="0"/>
                  <a:pt x="1152" y="0"/>
                </a:cubicBezTo>
                <a:cubicBezTo>
                  <a:pt x="968" y="0"/>
                  <a:pt x="720" y="0"/>
                  <a:pt x="528" y="48"/>
                </a:cubicBezTo>
                <a:cubicBezTo>
                  <a:pt x="336" y="96"/>
                  <a:pt x="168" y="192"/>
                  <a:pt x="0" y="288"/>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35" name="Freeform 39"/>
          <p:cNvSpPr>
            <a:spLocks/>
          </p:cNvSpPr>
          <p:nvPr/>
        </p:nvSpPr>
        <p:spPr bwMode="auto">
          <a:xfrm>
            <a:off x="7848600" y="3306763"/>
            <a:ext cx="890588" cy="198437"/>
          </a:xfrm>
          <a:custGeom>
            <a:avLst/>
            <a:gdLst>
              <a:gd name="T0" fmla="*/ 0 w 561"/>
              <a:gd name="T1" fmla="*/ 198437 h 125"/>
              <a:gd name="T2" fmla="*/ 61913 w 561"/>
              <a:gd name="T3" fmla="*/ 74612 h 125"/>
              <a:gd name="T4" fmla="*/ 254000 w 561"/>
              <a:gd name="T5" fmla="*/ 11112 h 125"/>
              <a:gd name="T6" fmla="*/ 890588 w 561"/>
              <a:gd name="T7" fmla="*/ 11112 h 125"/>
              <a:gd name="T8" fmla="*/ 0 60000 65536"/>
              <a:gd name="T9" fmla="*/ 0 60000 65536"/>
              <a:gd name="T10" fmla="*/ 0 60000 65536"/>
              <a:gd name="T11" fmla="*/ 0 60000 65536"/>
              <a:gd name="T12" fmla="*/ 0 w 561"/>
              <a:gd name="T13" fmla="*/ 0 h 125"/>
              <a:gd name="T14" fmla="*/ 561 w 561"/>
              <a:gd name="T15" fmla="*/ 125 h 125"/>
            </a:gdLst>
            <a:ahLst/>
            <a:cxnLst>
              <a:cxn ang="T8">
                <a:pos x="T0" y="T1"/>
              </a:cxn>
              <a:cxn ang="T9">
                <a:pos x="T2" y="T3"/>
              </a:cxn>
              <a:cxn ang="T10">
                <a:pos x="T4" y="T5"/>
              </a:cxn>
              <a:cxn ang="T11">
                <a:pos x="T6" y="T7"/>
              </a:cxn>
            </a:cxnLst>
            <a:rect l="T12" t="T13" r="T14" b="T15"/>
            <a:pathLst>
              <a:path w="561" h="125">
                <a:moveTo>
                  <a:pt x="0" y="125"/>
                </a:moveTo>
                <a:cubicBezTo>
                  <a:pt x="6" y="96"/>
                  <a:pt x="12" y="67"/>
                  <a:pt x="39" y="47"/>
                </a:cubicBezTo>
                <a:cubicBezTo>
                  <a:pt x="66" y="27"/>
                  <a:pt x="73" y="14"/>
                  <a:pt x="160" y="7"/>
                </a:cubicBezTo>
                <a:cubicBezTo>
                  <a:pt x="247" y="0"/>
                  <a:pt x="404" y="3"/>
                  <a:pt x="561" y="7"/>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36" name="Freeform 40"/>
          <p:cNvSpPr>
            <a:spLocks/>
          </p:cNvSpPr>
          <p:nvPr/>
        </p:nvSpPr>
        <p:spPr bwMode="auto">
          <a:xfrm>
            <a:off x="6629400" y="5029200"/>
            <a:ext cx="457200" cy="381000"/>
          </a:xfrm>
          <a:custGeom>
            <a:avLst/>
            <a:gdLst>
              <a:gd name="T0" fmla="*/ 0 w 288"/>
              <a:gd name="T1" fmla="*/ 381000 h 240"/>
              <a:gd name="T2" fmla="*/ 228600 w 288"/>
              <a:gd name="T3" fmla="*/ 304800 h 240"/>
              <a:gd name="T4" fmla="*/ 381000 w 288"/>
              <a:gd name="T5" fmla="*/ 152400 h 240"/>
              <a:gd name="T6" fmla="*/ 457200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0" y="240"/>
                </a:moveTo>
                <a:cubicBezTo>
                  <a:pt x="52" y="228"/>
                  <a:pt x="104" y="216"/>
                  <a:pt x="144" y="192"/>
                </a:cubicBezTo>
                <a:cubicBezTo>
                  <a:pt x="184" y="168"/>
                  <a:pt x="216" y="128"/>
                  <a:pt x="240" y="96"/>
                </a:cubicBezTo>
                <a:cubicBezTo>
                  <a:pt x="264" y="64"/>
                  <a:pt x="276" y="32"/>
                  <a:pt x="288" y="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37" name="Freeform 41"/>
          <p:cNvSpPr>
            <a:spLocks/>
          </p:cNvSpPr>
          <p:nvPr/>
        </p:nvSpPr>
        <p:spPr bwMode="auto">
          <a:xfrm>
            <a:off x="6477000" y="5867400"/>
            <a:ext cx="609600" cy="177800"/>
          </a:xfrm>
          <a:custGeom>
            <a:avLst/>
            <a:gdLst>
              <a:gd name="T0" fmla="*/ 0 w 384"/>
              <a:gd name="T1" fmla="*/ 0 h 112"/>
              <a:gd name="T2" fmla="*/ 228600 w 384"/>
              <a:gd name="T3" fmla="*/ 152400 h 112"/>
              <a:gd name="T4" fmla="*/ 609600 w 384"/>
              <a:gd name="T5" fmla="*/ 15240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0"/>
                </a:moveTo>
                <a:cubicBezTo>
                  <a:pt x="40" y="40"/>
                  <a:pt x="80" y="80"/>
                  <a:pt x="144" y="96"/>
                </a:cubicBezTo>
                <a:cubicBezTo>
                  <a:pt x="208" y="112"/>
                  <a:pt x="296" y="104"/>
                  <a:pt x="384" y="96"/>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38" name="Freeform 42"/>
          <p:cNvSpPr>
            <a:spLocks/>
          </p:cNvSpPr>
          <p:nvPr/>
        </p:nvSpPr>
        <p:spPr bwMode="auto">
          <a:xfrm>
            <a:off x="5257800" y="1447800"/>
            <a:ext cx="457200" cy="990600"/>
          </a:xfrm>
          <a:custGeom>
            <a:avLst/>
            <a:gdLst>
              <a:gd name="T0" fmla="*/ 457200 w 288"/>
              <a:gd name="T1" fmla="*/ 990600 h 720"/>
              <a:gd name="T2" fmla="*/ 381000 w 288"/>
              <a:gd name="T3" fmla="*/ 528320 h 720"/>
              <a:gd name="T4" fmla="*/ 152400 w 288"/>
              <a:gd name="T5" fmla="*/ 132080 h 720"/>
              <a:gd name="T6" fmla="*/ 0 w 288"/>
              <a:gd name="T7" fmla="*/ 0 h 720"/>
              <a:gd name="T8" fmla="*/ 0 60000 65536"/>
              <a:gd name="T9" fmla="*/ 0 60000 65536"/>
              <a:gd name="T10" fmla="*/ 0 60000 65536"/>
              <a:gd name="T11" fmla="*/ 0 60000 65536"/>
              <a:gd name="T12" fmla="*/ 0 w 288"/>
              <a:gd name="T13" fmla="*/ 0 h 720"/>
              <a:gd name="T14" fmla="*/ 288 w 288"/>
              <a:gd name="T15" fmla="*/ 720 h 720"/>
            </a:gdLst>
            <a:ahLst/>
            <a:cxnLst>
              <a:cxn ang="T8">
                <a:pos x="T0" y="T1"/>
              </a:cxn>
              <a:cxn ang="T9">
                <a:pos x="T2" y="T3"/>
              </a:cxn>
              <a:cxn ang="T10">
                <a:pos x="T4" y="T5"/>
              </a:cxn>
              <a:cxn ang="T11">
                <a:pos x="T6" y="T7"/>
              </a:cxn>
            </a:cxnLst>
            <a:rect l="T12" t="T13" r="T14" b="T15"/>
            <a:pathLst>
              <a:path w="288" h="720">
                <a:moveTo>
                  <a:pt x="288" y="720"/>
                </a:moveTo>
                <a:cubicBezTo>
                  <a:pt x="280" y="604"/>
                  <a:pt x="272" y="488"/>
                  <a:pt x="240" y="384"/>
                </a:cubicBezTo>
                <a:cubicBezTo>
                  <a:pt x="208" y="280"/>
                  <a:pt x="136" y="160"/>
                  <a:pt x="96" y="96"/>
                </a:cubicBezTo>
                <a:cubicBezTo>
                  <a:pt x="56" y="32"/>
                  <a:pt x="28" y="16"/>
                  <a:pt x="0" y="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39" name="Freeform 43"/>
          <p:cNvSpPr>
            <a:spLocks/>
          </p:cNvSpPr>
          <p:nvPr/>
        </p:nvSpPr>
        <p:spPr bwMode="auto">
          <a:xfrm>
            <a:off x="5334000" y="2895600"/>
            <a:ext cx="381000" cy="401638"/>
          </a:xfrm>
          <a:custGeom>
            <a:avLst/>
            <a:gdLst>
              <a:gd name="T0" fmla="*/ 0 w 268"/>
              <a:gd name="T1" fmla="*/ 333066 h 205"/>
              <a:gd name="T2" fmla="*/ 200451 w 268"/>
              <a:gd name="T3" fmla="*/ 393801 h 205"/>
              <a:gd name="T4" fmla="*/ 352567 w 268"/>
              <a:gd name="T5" fmla="*/ 289963 h 205"/>
              <a:gd name="T6" fmla="*/ 371049 w 268"/>
              <a:gd name="T7" fmla="*/ 0 h 205"/>
              <a:gd name="T8" fmla="*/ 0 60000 65536"/>
              <a:gd name="T9" fmla="*/ 0 60000 65536"/>
              <a:gd name="T10" fmla="*/ 0 60000 65536"/>
              <a:gd name="T11" fmla="*/ 0 60000 65536"/>
              <a:gd name="T12" fmla="*/ 0 w 268"/>
              <a:gd name="T13" fmla="*/ 0 h 205"/>
              <a:gd name="T14" fmla="*/ 268 w 268"/>
              <a:gd name="T15" fmla="*/ 205 h 205"/>
            </a:gdLst>
            <a:ahLst/>
            <a:cxnLst>
              <a:cxn ang="T8">
                <a:pos x="T0" y="T1"/>
              </a:cxn>
              <a:cxn ang="T9">
                <a:pos x="T2" y="T3"/>
              </a:cxn>
              <a:cxn ang="T10">
                <a:pos x="T4" y="T5"/>
              </a:cxn>
              <a:cxn ang="T11">
                <a:pos x="T6" y="T7"/>
              </a:cxn>
            </a:cxnLst>
            <a:rect l="T12" t="T13" r="T14" b="T15"/>
            <a:pathLst>
              <a:path w="268" h="205">
                <a:moveTo>
                  <a:pt x="0" y="170"/>
                </a:moveTo>
                <a:cubicBezTo>
                  <a:pt x="50" y="187"/>
                  <a:pt x="100" y="205"/>
                  <a:pt x="141" y="201"/>
                </a:cubicBezTo>
                <a:cubicBezTo>
                  <a:pt x="182" y="197"/>
                  <a:pt x="228" y="181"/>
                  <a:pt x="248" y="148"/>
                </a:cubicBezTo>
                <a:cubicBezTo>
                  <a:pt x="268" y="115"/>
                  <a:pt x="264" y="57"/>
                  <a:pt x="261" y="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40" name="Freeform 44"/>
          <p:cNvSpPr>
            <a:spLocks/>
          </p:cNvSpPr>
          <p:nvPr/>
        </p:nvSpPr>
        <p:spPr bwMode="auto">
          <a:xfrm>
            <a:off x="6097588" y="4257675"/>
            <a:ext cx="136525" cy="823913"/>
          </a:xfrm>
          <a:custGeom>
            <a:avLst/>
            <a:gdLst>
              <a:gd name="T0" fmla="*/ 136525 w 111"/>
              <a:gd name="T1" fmla="*/ 0 h 417"/>
              <a:gd name="T2" fmla="*/ 33209 w 111"/>
              <a:gd name="T3" fmla="*/ 428751 h 417"/>
              <a:gd name="T4" fmla="*/ 0 w 111"/>
              <a:gd name="T5" fmla="*/ 823913 h 417"/>
              <a:gd name="T6" fmla="*/ 0 60000 65536"/>
              <a:gd name="T7" fmla="*/ 0 60000 65536"/>
              <a:gd name="T8" fmla="*/ 0 60000 65536"/>
              <a:gd name="T9" fmla="*/ 0 w 111"/>
              <a:gd name="T10" fmla="*/ 0 h 417"/>
              <a:gd name="T11" fmla="*/ 111 w 111"/>
              <a:gd name="T12" fmla="*/ 417 h 417"/>
            </a:gdLst>
            <a:ahLst/>
            <a:cxnLst>
              <a:cxn ang="T6">
                <a:pos x="T0" y="T1"/>
              </a:cxn>
              <a:cxn ang="T7">
                <a:pos x="T2" y="T3"/>
              </a:cxn>
              <a:cxn ang="T8">
                <a:pos x="T4" y="T5"/>
              </a:cxn>
            </a:cxnLst>
            <a:rect l="T9" t="T10" r="T11" b="T12"/>
            <a:pathLst>
              <a:path w="111" h="417">
                <a:moveTo>
                  <a:pt x="111" y="0"/>
                </a:moveTo>
                <a:cubicBezTo>
                  <a:pt x="78" y="74"/>
                  <a:pt x="45" y="148"/>
                  <a:pt x="27" y="217"/>
                </a:cubicBezTo>
                <a:cubicBezTo>
                  <a:pt x="9" y="286"/>
                  <a:pt x="7" y="381"/>
                  <a:pt x="0" y="417"/>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41" name="Rectangle 45"/>
          <p:cNvSpPr>
            <a:spLocks noChangeArrowheads="1"/>
          </p:cNvSpPr>
          <p:nvPr/>
        </p:nvSpPr>
        <p:spPr bwMode="auto">
          <a:xfrm>
            <a:off x="7273925" y="131763"/>
            <a:ext cx="681038" cy="277812"/>
          </a:xfrm>
          <a:prstGeom prst="rect">
            <a:avLst/>
          </a:prstGeom>
          <a:solidFill>
            <a:srgbClr val="00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a:solidFill>
                  <a:srgbClr val="FFFFFF"/>
                </a:solidFill>
              </a:rPr>
              <a:t>Input to soil</a:t>
            </a:r>
          </a:p>
        </p:txBody>
      </p:sp>
      <p:sp>
        <p:nvSpPr>
          <p:cNvPr id="4142" name="Oval 46"/>
          <p:cNvSpPr>
            <a:spLocks noChangeArrowheads="1"/>
          </p:cNvSpPr>
          <p:nvPr/>
        </p:nvSpPr>
        <p:spPr bwMode="auto">
          <a:xfrm>
            <a:off x="6411913" y="109538"/>
            <a:ext cx="738187" cy="365125"/>
          </a:xfrm>
          <a:prstGeom prst="ellipse">
            <a:avLst/>
          </a:prstGeom>
          <a:solidFill>
            <a:srgbClr val="339966"/>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a:solidFill>
                  <a:schemeClr val="bg1"/>
                </a:solidFill>
                <a:latin typeface="Arial" panose="020B0604020202020204" pitchFamily="34" charset="0"/>
              </a:rPr>
              <a:t>Component</a:t>
            </a:r>
          </a:p>
        </p:txBody>
      </p:sp>
      <p:sp>
        <p:nvSpPr>
          <p:cNvPr id="4143" name="AutoShape 47"/>
          <p:cNvSpPr>
            <a:spLocks noChangeArrowheads="1"/>
          </p:cNvSpPr>
          <p:nvPr/>
        </p:nvSpPr>
        <p:spPr bwMode="auto">
          <a:xfrm>
            <a:off x="8120063" y="150813"/>
            <a:ext cx="887412" cy="285750"/>
          </a:xfrm>
          <a:prstGeom prst="plus">
            <a:avLst>
              <a:gd name="adj" fmla="val 25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a:solidFill>
                  <a:schemeClr val="bg1"/>
                </a:solidFill>
                <a:latin typeface="Arial" panose="020B0604020202020204" pitchFamily="34" charset="0"/>
              </a:rPr>
              <a:t>Loss from soil</a:t>
            </a:r>
          </a:p>
        </p:txBody>
      </p:sp>
      <p:sp>
        <p:nvSpPr>
          <p:cNvPr id="4144" name="Freeform 48"/>
          <p:cNvSpPr>
            <a:spLocks/>
          </p:cNvSpPr>
          <p:nvPr/>
        </p:nvSpPr>
        <p:spPr bwMode="auto">
          <a:xfrm>
            <a:off x="3352800" y="2578100"/>
            <a:ext cx="533400" cy="241300"/>
          </a:xfrm>
          <a:custGeom>
            <a:avLst/>
            <a:gdLst>
              <a:gd name="T0" fmla="*/ 533400 w 336"/>
              <a:gd name="T1" fmla="*/ 12700 h 152"/>
              <a:gd name="T2" fmla="*/ 228600 w 336"/>
              <a:gd name="T3" fmla="*/ 12700 h 152"/>
              <a:gd name="T4" fmla="*/ 76200 w 336"/>
              <a:gd name="T5" fmla="*/ 88900 h 152"/>
              <a:gd name="T6" fmla="*/ 0 w 336"/>
              <a:gd name="T7" fmla="*/ 241300 h 152"/>
              <a:gd name="T8" fmla="*/ 0 60000 65536"/>
              <a:gd name="T9" fmla="*/ 0 60000 65536"/>
              <a:gd name="T10" fmla="*/ 0 60000 65536"/>
              <a:gd name="T11" fmla="*/ 0 60000 65536"/>
              <a:gd name="T12" fmla="*/ 0 w 336"/>
              <a:gd name="T13" fmla="*/ 0 h 152"/>
              <a:gd name="T14" fmla="*/ 336 w 336"/>
              <a:gd name="T15" fmla="*/ 152 h 152"/>
            </a:gdLst>
            <a:ahLst/>
            <a:cxnLst>
              <a:cxn ang="T8">
                <a:pos x="T0" y="T1"/>
              </a:cxn>
              <a:cxn ang="T9">
                <a:pos x="T2" y="T3"/>
              </a:cxn>
              <a:cxn ang="T10">
                <a:pos x="T4" y="T5"/>
              </a:cxn>
              <a:cxn ang="T11">
                <a:pos x="T6" y="T7"/>
              </a:cxn>
            </a:cxnLst>
            <a:rect l="T12" t="T13" r="T14" b="T15"/>
            <a:pathLst>
              <a:path w="336" h="152">
                <a:moveTo>
                  <a:pt x="336" y="8"/>
                </a:moveTo>
                <a:cubicBezTo>
                  <a:pt x="264" y="4"/>
                  <a:pt x="192" y="0"/>
                  <a:pt x="144" y="8"/>
                </a:cubicBezTo>
                <a:cubicBezTo>
                  <a:pt x="96" y="16"/>
                  <a:pt x="72" y="32"/>
                  <a:pt x="48" y="56"/>
                </a:cubicBezTo>
                <a:cubicBezTo>
                  <a:pt x="24" y="80"/>
                  <a:pt x="12" y="116"/>
                  <a:pt x="0" y="152"/>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45" name="Freeform 49"/>
          <p:cNvSpPr>
            <a:spLocks/>
          </p:cNvSpPr>
          <p:nvPr/>
        </p:nvSpPr>
        <p:spPr bwMode="auto">
          <a:xfrm>
            <a:off x="4267200" y="1828800"/>
            <a:ext cx="393700" cy="457200"/>
          </a:xfrm>
          <a:custGeom>
            <a:avLst/>
            <a:gdLst>
              <a:gd name="T0" fmla="*/ 381000 w 248"/>
              <a:gd name="T1" fmla="*/ 457200 h 288"/>
              <a:gd name="T2" fmla="*/ 381000 w 248"/>
              <a:gd name="T3" fmla="*/ 228600 h 288"/>
              <a:gd name="T4" fmla="*/ 304800 w 248"/>
              <a:gd name="T5" fmla="*/ 76200 h 288"/>
              <a:gd name="T6" fmla="*/ 0 w 248"/>
              <a:gd name="T7" fmla="*/ 0 h 288"/>
              <a:gd name="T8" fmla="*/ 0 60000 65536"/>
              <a:gd name="T9" fmla="*/ 0 60000 65536"/>
              <a:gd name="T10" fmla="*/ 0 60000 65536"/>
              <a:gd name="T11" fmla="*/ 0 60000 65536"/>
              <a:gd name="T12" fmla="*/ 0 w 248"/>
              <a:gd name="T13" fmla="*/ 0 h 288"/>
              <a:gd name="T14" fmla="*/ 248 w 248"/>
              <a:gd name="T15" fmla="*/ 288 h 288"/>
            </a:gdLst>
            <a:ahLst/>
            <a:cxnLst>
              <a:cxn ang="T8">
                <a:pos x="T0" y="T1"/>
              </a:cxn>
              <a:cxn ang="T9">
                <a:pos x="T2" y="T3"/>
              </a:cxn>
              <a:cxn ang="T10">
                <a:pos x="T4" y="T5"/>
              </a:cxn>
              <a:cxn ang="T11">
                <a:pos x="T6" y="T7"/>
              </a:cxn>
            </a:cxnLst>
            <a:rect l="T12" t="T13" r="T14" b="T15"/>
            <a:pathLst>
              <a:path w="248" h="288">
                <a:moveTo>
                  <a:pt x="240" y="288"/>
                </a:moveTo>
                <a:cubicBezTo>
                  <a:pt x="244" y="236"/>
                  <a:pt x="248" y="184"/>
                  <a:pt x="240" y="144"/>
                </a:cubicBezTo>
                <a:cubicBezTo>
                  <a:pt x="232" y="104"/>
                  <a:pt x="232" y="72"/>
                  <a:pt x="192" y="48"/>
                </a:cubicBezTo>
                <a:cubicBezTo>
                  <a:pt x="152" y="24"/>
                  <a:pt x="24" y="0"/>
                  <a:pt x="0" y="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46" name="Freeform 50"/>
          <p:cNvSpPr>
            <a:spLocks/>
          </p:cNvSpPr>
          <p:nvPr/>
        </p:nvSpPr>
        <p:spPr bwMode="auto">
          <a:xfrm>
            <a:off x="5257800" y="1168400"/>
            <a:ext cx="1122363" cy="298450"/>
          </a:xfrm>
          <a:custGeom>
            <a:avLst/>
            <a:gdLst>
              <a:gd name="T0" fmla="*/ 0 w 707"/>
              <a:gd name="T1" fmla="*/ 50800 h 188"/>
              <a:gd name="T2" fmla="*/ 484188 w 707"/>
              <a:gd name="T3" fmla="*/ 1588 h 188"/>
              <a:gd name="T4" fmla="*/ 803275 w 707"/>
              <a:gd name="T5" fmla="*/ 65088 h 188"/>
              <a:gd name="T6" fmla="*/ 1122363 w 707"/>
              <a:gd name="T7" fmla="*/ 298450 h 188"/>
              <a:gd name="T8" fmla="*/ 0 60000 65536"/>
              <a:gd name="T9" fmla="*/ 0 60000 65536"/>
              <a:gd name="T10" fmla="*/ 0 60000 65536"/>
              <a:gd name="T11" fmla="*/ 0 60000 65536"/>
              <a:gd name="T12" fmla="*/ 0 w 707"/>
              <a:gd name="T13" fmla="*/ 0 h 188"/>
              <a:gd name="T14" fmla="*/ 707 w 707"/>
              <a:gd name="T15" fmla="*/ 188 h 188"/>
            </a:gdLst>
            <a:ahLst/>
            <a:cxnLst>
              <a:cxn ang="T8">
                <a:pos x="T0" y="T1"/>
              </a:cxn>
              <a:cxn ang="T9">
                <a:pos x="T2" y="T3"/>
              </a:cxn>
              <a:cxn ang="T10">
                <a:pos x="T4" y="T5"/>
              </a:cxn>
              <a:cxn ang="T11">
                <a:pos x="T6" y="T7"/>
              </a:cxn>
            </a:cxnLst>
            <a:rect l="T12" t="T13" r="T14" b="T15"/>
            <a:pathLst>
              <a:path w="707" h="188">
                <a:moveTo>
                  <a:pt x="0" y="32"/>
                </a:moveTo>
                <a:cubicBezTo>
                  <a:pt x="110" y="16"/>
                  <a:pt x="221" y="0"/>
                  <a:pt x="305" y="1"/>
                </a:cubicBezTo>
                <a:cubicBezTo>
                  <a:pt x="389" y="2"/>
                  <a:pt x="439" y="10"/>
                  <a:pt x="506" y="41"/>
                </a:cubicBezTo>
                <a:cubicBezTo>
                  <a:pt x="573" y="72"/>
                  <a:pt x="640" y="130"/>
                  <a:pt x="707" y="188"/>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47" name="Text Box 51"/>
          <p:cNvSpPr txBox="1">
            <a:spLocks noChangeArrowheads="1"/>
          </p:cNvSpPr>
          <p:nvPr/>
        </p:nvSpPr>
        <p:spPr bwMode="auto">
          <a:xfrm>
            <a:off x="5915025" y="5491163"/>
            <a:ext cx="252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aseline="30000">
                <a:solidFill>
                  <a:srgbClr val="FFFFFF"/>
                </a:solidFill>
              </a:rPr>
              <a:t>-</a:t>
            </a:r>
          </a:p>
        </p:txBody>
      </p:sp>
      <p:sp>
        <p:nvSpPr>
          <p:cNvPr id="4148" name="Text Box 52"/>
          <p:cNvSpPr txBox="1">
            <a:spLocks noChangeArrowheads="1"/>
          </p:cNvSpPr>
          <p:nvPr/>
        </p:nvSpPr>
        <p:spPr bwMode="auto">
          <a:xfrm>
            <a:off x="4033838" y="5722938"/>
            <a:ext cx="2635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baseline="30000">
                <a:solidFill>
                  <a:srgbClr val="FFFFFF"/>
                </a:solidFill>
              </a:rPr>
              <a:t>+</a:t>
            </a:r>
          </a:p>
        </p:txBody>
      </p:sp>
      <p:sp>
        <p:nvSpPr>
          <p:cNvPr id="53" name="TextBox 52"/>
          <p:cNvSpPr txBox="1"/>
          <p:nvPr/>
        </p:nvSpPr>
        <p:spPr>
          <a:xfrm>
            <a:off x="6810375" y="6419850"/>
            <a:ext cx="2133918" cy="369332"/>
          </a:xfrm>
          <a:prstGeom prst="rect">
            <a:avLst/>
          </a:prstGeom>
          <a:noFill/>
        </p:spPr>
        <p:txBody>
          <a:bodyPr wrap="none" rtlCol="0">
            <a:spAutoFit/>
          </a:bodyPr>
          <a:lstStyle/>
          <a:p>
            <a:r>
              <a:rPr lang="en-US" dirty="0"/>
              <a:t>extension.umn.edu</a:t>
            </a:r>
          </a:p>
        </p:txBody>
      </p:sp>
    </p:spTree>
    <p:extLst>
      <p:ext uri="{BB962C8B-B14F-4D97-AF65-F5344CB8AC3E}">
        <p14:creationId xmlns:p14="http://schemas.microsoft.com/office/powerpoint/2010/main" val="1590812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a:hlinkClick r:id="" action="ppaction://ole?verb=0"/>
          </p:cNvPr>
          <p:cNvGraphicFramePr>
            <a:graphicFrameLocks/>
          </p:cNvGraphicFramePr>
          <p:nvPr/>
        </p:nvGraphicFramePr>
        <p:xfrm>
          <a:off x="3541713" y="2133600"/>
          <a:ext cx="1905000" cy="1490663"/>
        </p:xfrm>
        <a:graphic>
          <a:graphicData uri="http://schemas.openxmlformats.org/presentationml/2006/ole">
            <mc:AlternateContent xmlns:mc="http://schemas.openxmlformats.org/markup-compatibility/2006">
              <mc:Choice xmlns:v="urn:schemas-microsoft-com:vml" Requires="v">
                <p:oleObj name="Clip" r:id="rId3" imgW="7858125" imgH="4208145" progId="MS_ClipArt_Gallery.2">
                  <p:embed/>
                </p:oleObj>
              </mc:Choice>
              <mc:Fallback>
                <p:oleObj name="Clip" r:id="rId3" imgW="7858125" imgH="4208145" progId="MS_ClipArt_Gallery.2">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1713" y="2133600"/>
                        <a:ext cx="1905000" cy="149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7" name="Rectangle 3"/>
          <p:cNvSpPr>
            <a:spLocks noChangeArrowheads="1"/>
          </p:cNvSpPr>
          <p:nvPr/>
        </p:nvSpPr>
        <p:spPr bwMode="auto">
          <a:xfrm>
            <a:off x="0" y="3581400"/>
            <a:ext cx="9144000" cy="3295650"/>
          </a:xfrm>
          <a:prstGeom prst="rect">
            <a:avLst/>
          </a:prstGeom>
          <a:solidFill>
            <a:srgbClr val="D0A07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6148" name="Rectangle 4"/>
          <p:cNvSpPr>
            <a:spLocks noGrp="1" noChangeArrowheads="1"/>
          </p:cNvSpPr>
          <p:nvPr>
            <p:ph type="ctrTitle"/>
          </p:nvPr>
        </p:nvSpPr>
        <p:spPr>
          <a:xfrm>
            <a:off x="350838" y="219075"/>
            <a:ext cx="7772400" cy="914400"/>
          </a:xfrm>
        </p:spPr>
        <p:txBody>
          <a:bodyPr/>
          <a:lstStyle/>
          <a:p>
            <a:pPr algn="l" eaLnBrk="1" hangingPunct="1"/>
            <a:r>
              <a:rPr lang="en-US" altLang="en-US" sz="3600" b="1">
                <a:solidFill>
                  <a:srgbClr val="FF0000"/>
                </a:solidFill>
              </a:rPr>
              <a:t>The Phosphorus Cycle</a:t>
            </a:r>
          </a:p>
        </p:txBody>
      </p:sp>
      <p:sp>
        <p:nvSpPr>
          <p:cNvPr id="6149" name="Rectangle 5"/>
          <p:cNvSpPr>
            <a:spLocks noChangeArrowheads="1"/>
          </p:cNvSpPr>
          <p:nvPr/>
        </p:nvSpPr>
        <p:spPr bwMode="auto">
          <a:xfrm>
            <a:off x="736600" y="1287463"/>
            <a:ext cx="1316038" cy="742950"/>
          </a:xfrm>
          <a:prstGeom prst="rect">
            <a:avLst/>
          </a:prstGeom>
          <a:solidFill>
            <a:srgbClr val="00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Animal</a:t>
            </a:r>
          </a:p>
          <a:p>
            <a:pPr algn="ctr" eaLnBrk="1" hangingPunct="1">
              <a:spcBef>
                <a:spcPct val="0"/>
              </a:spcBef>
              <a:buFontTx/>
              <a:buNone/>
            </a:pPr>
            <a:r>
              <a:rPr lang="en-US" altLang="en-US" sz="1400">
                <a:solidFill>
                  <a:schemeClr val="bg1"/>
                </a:solidFill>
                <a:latin typeface="Arial" panose="020B0604020202020204" pitchFamily="34" charset="0"/>
              </a:rPr>
              <a:t>manures</a:t>
            </a:r>
          </a:p>
          <a:p>
            <a:pPr algn="ctr" eaLnBrk="1" hangingPunct="1">
              <a:spcBef>
                <a:spcPct val="0"/>
              </a:spcBef>
              <a:buFontTx/>
              <a:buNone/>
            </a:pPr>
            <a:r>
              <a:rPr lang="en-US" altLang="en-US" sz="1400">
                <a:solidFill>
                  <a:schemeClr val="bg1"/>
                </a:solidFill>
                <a:latin typeface="Arial" panose="020B0604020202020204" pitchFamily="34" charset="0"/>
              </a:rPr>
              <a:t>and biosolids</a:t>
            </a:r>
          </a:p>
        </p:txBody>
      </p:sp>
      <p:sp>
        <p:nvSpPr>
          <p:cNvPr id="6150" name="Rectangle 6"/>
          <p:cNvSpPr>
            <a:spLocks noChangeArrowheads="1"/>
          </p:cNvSpPr>
          <p:nvPr/>
        </p:nvSpPr>
        <p:spPr bwMode="auto">
          <a:xfrm>
            <a:off x="6275388" y="1793875"/>
            <a:ext cx="1066800" cy="514350"/>
          </a:xfrm>
          <a:prstGeom prst="rect">
            <a:avLst/>
          </a:prstGeom>
          <a:solidFill>
            <a:srgbClr val="00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Mineral</a:t>
            </a:r>
          </a:p>
          <a:p>
            <a:pPr algn="ctr" eaLnBrk="1" hangingPunct="1">
              <a:spcBef>
                <a:spcPct val="0"/>
              </a:spcBef>
              <a:buFontTx/>
              <a:buNone/>
            </a:pPr>
            <a:r>
              <a:rPr lang="en-US" altLang="en-US" sz="1400">
                <a:solidFill>
                  <a:schemeClr val="bg1"/>
                </a:solidFill>
                <a:latin typeface="Arial" panose="020B0604020202020204" pitchFamily="34" charset="0"/>
              </a:rPr>
              <a:t>fertilizers</a:t>
            </a:r>
          </a:p>
        </p:txBody>
      </p:sp>
      <p:sp>
        <p:nvSpPr>
          <p:cNvPr id="6151" name="AutoShape 7"/>
          <p:cNvSpPr>
            <a:spLocks noChangeArrowheads="1"/>
          </p:cNvSpPr>
          <p:nvPr/>
        </p:nvSpPr>
        <p:spPr bwMode="auto">
          <a:xfrm>
            <a:off x="3541713" y="1017588"/>
            <a:ext cx="898525" cy="533400"/>
          </a:xfrm>
          <a:prstGeom prst="plus">
            <a:avLst>
              <a:gd name="adj" fmla="val 25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Crop </a:t>
            </a:r>
          </a:p>
          <a:p>
            <a:pPr algn="ctr" eaLnBrk="1" hangingPunct="1">
              <a:spcBef>
                <a:spcPct val="0"/>
              </a:spcBef>
              <a:buFontTx/>
              <a:buNone/>
            </a:pPr>
            <a:r>
              <a:rPr lang="en-US" altLang="en-US" sz="1400">
                <a:solidFill>
                  <a:schemeClr val="bg1"/>
                </a:solidFill>
                <a:latin typeface="Arial" panose="020B0604020202020204" pitchFamily="34" charset="0"/>
              </a:rPr>
              <a:t>harvest</a:t>
            </a:r>
          </a:p>
        </p:txBody>
      </p:sp>
      <p:sp>
        <p:nvSpPr>
          <p:cNvPr id="6152" name="AutoShape 8"/>
          <p:cNvSpPr>
            <a:spLocks noChangeArrowheads="1"/>
          </p:cNvSpPr>
          <p:nvPr/>
        </p:nvSpPr>
        <p:spPr bwMode="auto">
          <a:xfrm>
            <a:off x="7262813" y="3527425"/>
            <a:ext cx="1562100" cy="519113"/>
          </a:xfrm>
          <a:prstGeom prst="plus">
            <a:avLst>
              <a:gd name="adj" fmla="val 25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Runoff and</a:t>
            </a:r>
          </a:p>
          <a:p>
            <a:pPr algn="ctr" eaLnBrk="1" hangingPunct="1">
              <a:spcBef>
                <a:spcPct val="0"/>
              </a:spcBef>
              <a:buFontTx/>
              <a:buNone/>
            </a:pPr>
            <a:r>
              <a:rPr lang="en-US" altLang="en-US" sz="1400">
                <a:solidFill>
                  <a:schemeClr val="bg1"/>
                </a:solidFill>
                <a:latin typeface="Arial" panose="020B0604020202020204" pitchFamily="34" charset="0"/>
              </a:rPr>
              <a:t>erosion</a:t>
            </a:r>
          </a:p>
        </p:txBody>
      </p:sp>
      <p:sp>
        <p:nvSpPr>
          <p:cNvPr id="6153" name="AutoShape 9"/>
          <p:cNvSpPr>
            <a:spLocks noChangeArrowheads="1"/>
          </p:cNvSpPr>
          <p:nvPr/>
        </p:nvSpPr>
        <p:spPr bwMode="auto">
          <a:xfrm>
            <a:off x="700088" y="5846763"/>
            <a:ext cx="1562100" cy="477837"/>
          </a:xfrm>
          <a:prstGeom prst="plus">
            <a:avLst>
              <a:gd name="adj" fmla="val 25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Leaching</a:t>
            </a:r>
          </a:p>
          <a:p>
            <a:pPr algn="ctr" eaLnBrk="1" hangingPunct="1">
              <a:spcBef>
                <a:spcPct val="0"/>
              </a:spcBef>
              <a:buFontTx/>
              <a:buNone/>
            </a:pPr>
            <a:r>
              <a:rPr lang="en-US" altLang="en-US" sz="1400">
                <a:solidFill>
                  <a:schemeClr val="bg1"/>
                </a:solidFill>
                <a:latin typeface="Arial" panose="020B0604020202020204" pitchFamily="34" charset="0"/>
              </a:rPr>
              <a:t>(usually minor)</a:t>
            </a:r>
          </a:p>
        </p:txBody>
      </p:sp>
      <p:sp>
        <p:nvSpPr>
          <p:cNvPr id="6154" name="Oval 10"/>
          <p:cNvSpPr>
            <a:spLocks noChangeArrowheads="1"/>
          </p:cNvSpPr>
          <p:nvPr/>
        </p:nvSpPr>
        <p:spPr bwMode="auto">
          <a:xfrm>
            <a:off x="223838" y="3729038"/>
            <a:ext cx="2314575" cy="1146175"/>
          </a:xfrm>
          <a:prstGeom prst="ellipse">
            <a:avLst/>
          </a:prstGeom>
          <a:solidFill>
            <a:srgbClr val="339966"/>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solidFill>
                  <a:schemeClr val="bg1"/>
                </a:solidFill>
                <a:latin typeface="Arial" panose="020B0604020202020204" pitchFamily="34" charset="0"/>
              </a:rPr>
              <a:t>Organic phosphorus</a:t>
            </a:r>
          </a:p>
          <a:p>
            <a:pPr eaLnBrk="1" hangingPunct="1">
              <a:spcBef>
                <a:spcPct val="0"/>
              </a:spcBef>
            </a:pPr>
            <a:r>
              <a:rPr lang="en-US" altLang="en-US" sz="1400">
                <a:solidFill>
                  <a:schemeClr val="bg1"/>
                </a:solidFill>
                <a:latin typeface="Arial" panose="020B0604020202020204" pitchFamily="34" charset="0"/>
              </a:rPr>
              <a:t>Microbial</a:t>
            </a:r>
          </a:p>
          <a:p>
            <a:pPr eaLnBrk="1" hangingPunct="1">
              <a:spcBef>
                <a:spcPct val="0"/>
              </a:spcBef>
            </a:pPr>
            <a:r>
              <a:rPr lang="en-US" altLang="en-US" sz="1400">
                <a:solidFill>
                  <a:schemeClr val="bg1"/>
                </a:solidFill>
                <a:latin typeface="Arial" panose="020B0604020202020204" pitchFamily="34" charset="0"/>
              </a:rPr>
              <a:t>Plant residue</a:t>
            </a:r>
          </a:p>
          <a:p>
            <a:pPr eaLnBrk="1" hangingPunct="1">
              <a:spcBef>
                <a:spcPct val="0"/>
              </a:spcBef>
            </a:pPr>
            <a:r>
              <a:rPr lang="en-US" altLang="en-US" sz="1400">
                <a:solidFill>
                  <a:schemeClr val="bg1"/>
                </a:solidFill>
                <a:latin typeface="Arial" panose="020B0604020202020204" pitchFamily="34" charset="0"/>
              </a:rPr>
              <a:t>Humus</a:t>
            </a:r>
          </a:p>
        </p:txBody>
      </p:sp>
      <p:sp>
        <p:nvSpPr>
          <p:cNvPr id="6155" name="Oval 11"/>
          <p:cNvSpPr>
            <a:spLocks noChangeArrowheads="1"/>
          </p:cNvSpPr>
          <p:nvPr/>
        </p:nvSpPr>
        <p:spPr bwMode="auto">
          <a:xfrm>
            <a:off x="5694363" y="3603625"/>
            <a:ext cx="1295400" cy="762000"/>
          </a:xfrm>
          <a:prstGeom prst="ellipse">
            <a:avLst/>
          </a:prstGeom>
          <a:solidFill>
            <a:srgbClr val="339966"/>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Primary</a:t>
            </a:r>
          </a:p>
          <a:p>
            <a:pPr algn="ctr" eaLnBrk="1" hangingPunct="1">
              <a:spcBef>
                <a:spcPct val="0"/>
              </a:spcBef>
              <a:buFontTx/>
              <a:buNone/>
            </a:pPr>
            <a:r>
              <a:rPr lang="en-US" altLang="en-US" sz="1400">
                <a:solidFill>
                  <a:schemeClr val="bg1"/>
                </a:solidFill>
                <a:latin typeface="Arial" panose="020B0604020202020204" pitchFamily="34" charset="0"/>
              </a:rPr>
              <a:t>minerals</a:t>
            </a:r>
          </a:p>
          <a:p>
            <a:pPr algn="ctr" eaLnBrk="1" hangingPunct="1">
              <a:spcBef>
                <a:spcPct val="0"/>
              </a:spcBef>
              <a:buFontTx/>
              <a:buNone/>
            </a:pPr>
            <a:r>
              <a:rPr lang="en-US" altLang="en-US" sz="1400">
                <a:solidFill>
                  <a:schemeClr val="bg1"/>
                </a:solidFill>
                <a:latin typeface="Arial" panose="020B0604020202020204" pitchFamily="34" charset="0"/>
              </a:rPr>
              <a:t>(apatite)</a:t>
            </a:r>
          </a:p>
        </p:txBody>
      </p:sp>
      <p:sp>
        <p:nvSpPr>
          <p:cNvPr id="6156" name="Rectangle 12"/>
          <p:cNvSpPr>
            <a:spLocks noChangeArrowheads="1"/>
          </p:cNvSpPr>
          <p:nvPr/>
        </p:nvSpPr>
        <p:spPr bwMode="auto">
          <a:xfrm>
            <a:off x="2401888" y="2160588"/>
            <a:ext cx="1019175" cy="628650"/>
          </a:xfrm>
          <a:prstGeom prst="rect">
            <a:avLst/>
          </a:prstGeom>
          <a:solidFill>
            <a:srgbClr val="00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Plant </a:t>
            </a:r>
          </a:p>
          <a:p>
            <a:pPr algn="ctr" eaLnBrk="1" hangingPunct="1">
              <a:spcBef>
                <a:spcPct val="0"/>
              </a:spcBef>
              <a:buFontTx/>
              <a:buNone/>
            </a:pPr>
            <a:r>
              <a:rPr lang="en-US" altLang="en-US" sz="1400">
                <a:solidFill>
                  <a:schemeClr val="bg1"/>
                </a:solidFill>
                <a:latin typeface="Arial" panose="020B0604020202020204" pitchFamily="34" charset="0"/>
              </a:rPr>
              <a:t>residues</a:t>
            </a:r>
          </a:p>
        </p:txBody>
      </p:sp>
      <p:sp>
        <p:nvSpPr>
          <p:cNvPr id="6157" name="Rectangle 13"/>
          <p:cNvSpPr>
            <a:spLocks noChangeArrowheads="1"/>
          </p:cNvSpPr>
          <p:nvPr/>
        </p:nvSpPr>
        <p:spPr bwMode="auto">
          <a:xfrm>
            <a:off x="3656013" y="4110038"/>
            <a:ext cx="771525" cy="51435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Plant</a:t>
            </a:r>
          </a:p>
          <a:p>
            <a:pPr algn="ctr" eaLnBrk="1" hangingPunct="1">
              <a:spcBef>
                <a:spcPct val="0"/>
              </a:spcBef>
              <a:buFontTx/>
              <a:buNone/>
            </a:pPr>
            <a:r>
              <a:rPr lang="en-US" altLang="en-US" sz="1400">
                <a:solidFill>
                  <a:schemeClr val="bg1"/>
                </a:solidFill>
                <a:latin typeface="Arial" panose="020B0604020202020204" pitchFamily="34" charset="0"/>
              </a:rPr>
              <a:t>uptake</a:t>
            </a:r>
          </a:p>
        </p:txBody>
      </p:sp>
      <p:sp>
        <p:nvSpPr>
          <p:cNvPr id="6158" name="Line 14"/>
          <p:cNvSpPr>
            <a:spLocks noChangeShapeType="1"/>
          </p:cNvSpPr>
          <p:nvPr/>
        </p:nvSpPr>
        <p:spPr bwMode="auto">
          <a:xfrm flipV="1">
            <a:off x="4343400" y="3581400"/>
            <a:ext cx="152400" cy="457200"/>
          </a:xfrm>
          <a:prstGeom prst="line">
            <a:avLst/>
          </a:prstGeom>
          <a:noFill/>
          <a:ln w="3810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6159" name="Freeform 15"/>
          <p:cNvSpPr>
            <a:spLocks/>
          </p:cNvSpPr>
          <p:nvPr/>
        </p:nvSpPr>
        <p:spPr bwMode="auto">
          <a:xfrm>
            <a:off x="7848600" y="3306763"/>
            <a:ext cx="890588" cy="198437"/>
          </a:xfrm>
          <a:custGeom>
            <a:avLst/>
            <a:gdLst>
              <a:gd name="T0" fmla="*/ 0 w 561"/>
              <a:gd name="T1" fmla="*/ 198437 h 125"/>
              <a:gd name="T2" fmla="*/ 61913 w 561"/>
              <a:gd name="T3" fmla="*/ 74612 h 125"/>
              <a:gd name="T4" fmla="*/ 254000 w 561"/>
              <a:gd name="T5" fmla="*/ 11112 h 125"/>
              <a:gd name="T6" fmla="*/ 890588 w 561"/>
              <a:gd name="T7" fmla="*/ 11112 h 125"/>
              <a:gd name="T8" fmla="*/ 0 60000 65536"/>
              <a:gd name="T9" fmla="*/ 0 60000 65536"/>
              <a:gd name="T10" fmla="*/ 0 60000 65536"/>
              <a:gd name="T11" fmla="*/ 0 60000 65536"/>
              <a:gd name="T12" fmla="*/ 0 w 561"/>
              <a:gd name="T13" fmla="*/ 0 h 125"/>
              <a:gd name="T14" fmla="*/ 561 w 561"/>
              <a:gd name="T15" fmla="*/ 125 h 125"/>
            </a:gdLst>
            <a:ahLst/>
            <a:cxnLst>
              <a:cxn ang="T8">
                <a:pos x="T0" y="T1"/>
              </a:cxn>
              <a:cxn ang="T9">
                <a:pos x="T2" y="T3"/>
              </a:cxn>
              <a:cxn ang="T10">
                <a:pos x="T4" y="T5"/>
              </a:cxn>
              <a:cxn ang="T11">
                <a:pos x="T6" y="T7"/>
              </a:cxn>
            </a:cxnLst>
            <a:rect l="T12" t="T13" r="T14" b="T15"/>
            <a:pathLst>
              <a:path w="561" h="125">
                <a:moveTo>
                  <a:pt x="0" y="125"/>
                </a:moveTo>
                <a:cubicBezTo>
                  <a:pt x="6" y="96"/>
                  <a:pt x="12" y="67"/>
                  <a:pt x="39" y="47"/>
                </a:cubicBezTo>
                <a:cubicBezTo>
                  <a:pt x="66" y="27"/>
                  <a:pt x="73" y="14"/>
                  <a:pt x="160" y="7"/>
                </a:cubicBezTo>
                <a:cubicBezTo>
                  <a:pt x="247" y="0"/>
                  <a:pt x="404" y="3"/>
                  <a:pt x="561" y="7"/>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0" name="Oval 16"/>
          <p:cNvSpPr>
            <a:spLocks noChangeArrowheads="1"/>
          </p:cNvSpPr>
          <p:nvPr/>
        </p:nvSpPr>
        <p:spPr bwMode="auto">
          <a:xfrm>
            <a:off x="3171825" y="5089525"/>
            <a:ext cx="1628775" cy="1063625"/>
          </a:xfrm>
          <a:prstGeom prst="ellipse">
            <a:avLst/>
          </a:prstGeom>
          <a:solidFill>
            <a:srgbClr val="339966"/>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solidFill>
                  <a:schemeClr val="bg1"/>
                </a:solidFill>
                <a:latin typeface="Arial" panose="020B0604020202020204" pitchFamily="34" charset="0"/>
              </a:rPr>
              <a:t>Soil solution</a:t>
            </a:r>
          </a:p>
          <a:p>
            <a:pPr eaLnBrk="1" hangingPunct="1">
              <a:spcBef>
                <a:spcPct val="0"/>
              </a:spcBef>
              <a:buFontTx/>
              <a:buNone/>
            </a:pPr>
            <a:r>
              <a:rPr lang="en-US" altLang="en-US" sz="1400">
                <a:solidFill>
                  <a:schemeClr val="bg1"/>
                </a:solidFill>
                <a:latin typeface="Arial" panose="020B0604020202020204" pitchFamily="34" charset="0"/>
              </a:rPr>
              <a:t>phosphorus</a:t>
            </a:r>
          </a:p>
          <a:p>
            <a:pPr eaLnBrk="1" hangingPunct="1">
              <a:spcBef>
                <a:spcPct val="0"/>
              </a:spcBef>
            </a:pPr>
            <a:r>
              <a:rPr lang="en-US" altLang="en-US" sz="1400">
                <a:solidFill>
                  <a:schemeClr val="bg1"/>
                </a:solidFill>
                <a:latin typeface="Arial" panose="020B0604020202020204" pitchFamily="34" charset="0"/>
              </a:rPr>
              <a:t>HPO</a:t>
            </a:r>
            <a:r>
              <a:rPr lang="en-US" altLang="en-US" sz="1400" baseline="-25000">
                <a:solidFill>
                  <a:schemeClr val="bg1"/>
                </a:solidFill>
                <a:latin typeface="Arial" panose="020B0604020202020204" pitchFamily="34" charset="0"/>
              </a:rPr>
              <a:t>4</a:t>
            </a:r>
            <a:r>
              <a:rPr lang="en-US" altLang="en-US" sz="1400" baseline="30000">
                <a:solidFill>
                  <a:schemeClr val="bg1"/>
                </a:solidFill>
                <a:latin typeface="Arial" panose="020B0604020202020204" pitchFamily="34" charset="0"/>
              </a:rPr>
              <a:t>-2</a:t>
            </a:r>
          </a:p>
          <a:p>
            <a:pPr eaLnBrk="1" hangingPunct="1">
              <a:spcBef>
                <a:spcPct val="0"/>
              </a:spcBef>
            </a:pPr>
            <a:r>
              <a:rPr lang="en-US" altLang="en-US" sz="1400">
                <a:solidFill>
                  <a:schemeClr val="bg1"/>
                </a:solidFill>
                <a:latin typeface="Arial" panose="020B0604020202020204" pitchFamily="34" charset="0"/>
              </a:rPr>
              <a:t>H</a:t>
            </a:r>
            <a:r>
              <a:rPr lang="en-US" altLang="en-US" sz="1400" baseline="-25000">
                <a:solidFill>
                  <a:schemeClr val="bg1"/>
                </a:solidFill>
                <a:latin typeface="Arial" panose="020B0604020202020204" pitchFamily="34" charset="0"/>
              </a:rPr>
              <a:t>2</a:t>
            </a:r>
            <a:r>
              <a:rPr lang="en-US" altLang="en-US" sz="1400">
                <a:solidFill>
                  <a:schemeClr val="bg1"/>
                </a:solidFill>
                <a:latin typeface="Arial" panose="020B0604020202020204" pitchFamily="34" charset="0"/>
              </a:rPr>
              <a:t>PO</a:t>
            </a:r>
            <a:r>
              <a:rPr lang="en-US" altLang="en-US" sz="1400" baseline="-25000">
                <a:solidFill>
                  <a:schemeClr val="bg1"/>
                </a:solidFill>
                <a:latin typeface="Arial" panose="020B0604020202020204" pitchFamily="34" charset="0"/>
              </a:rPr>
              <a:t>4</a:t>
            </a:r>
            <a:r>
              <a:rPr lang="en-US" altLang="en-US" sz="1400" baseline="30000">
                <a:solidFill>
                  <a:schemeClr val="bg1"/>
                </a:solidFill>
                <a:latin typeface="Arial" panose="020B0604020202020204" pitchFamily="34" charset="0"/>
              </a:rPr>
              <a:t>-1</a:t>
            </a:r>
          </a:p>
        </p:txBody>
      </p:sp>
      <p:sp>
        <p:nvSpPr>
          <p:cNvPr id="6161" name="Oval 17"/>
          <p:cNvSpPr>
            <a:spLocks noChangeArrowheads="1"/>
          </p:cNvSpPr>
          <p:nvPr/>
        </p:nvSpPr>
        <p:spPr bwMode="auto">
          <a:xfrm>
            <a:off x="6523038" y="5264150"/>
            <a:ext cx="1885950" cy="1133475"/>
          </a:xfrm>
          <a:prstGeom prst="ellipse">
            <a:avLst/>
          </a:prstGeom>
          <a:solidFill>
            <a:srgbClr val="339966"/>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Secondary</a:t>
            </a:r>
          </a:p>
          <a:p>
            <a:pPr algn="ctr" eaLnBrk="1" hangingPunct="1">
              <a:spcBef>
                <a:spcPct val="0"/>
              </a:spcBef>
              <a:buFontTx/>
              <a:buNone/>
            </a:pPr>
            <a:r>
              <a:rPr lang="en-US" altLang="en-US" sz="1400">
                <a:solidFill>
                  <a:schemeClr val="bg1"/>
                </a:solidFill>
                <a:latin typeface="Arial" panose="020B0604020202020204" pitchFamily="34" charset="0"/>
              </a:rPr>
              <a:t>compounds</a:t>
            </a:r>
          </a:p>
          <a:p>
            <a:pPr algn="ctr" eaLnBrk="1" hangingPunct="1">
              <a:spcBef>
                <a:spcPct val="0"/>
              </a:spcBef>
              <a:buFontTx/>
              <a:buNone/>
            </a:pPr>
            <a:r>
              <a:rPr lang="en-US" altLang="en-US" sz="1200">
                <a:solidFill>
                  <a:schemeClr val="bg1"/>
                </a:solidFill>
                <a:latin typeface="Arial" panose="020B0604020202020204" pitchFamily="34" charset="0"/>
              </a:rPr>
              <a:t>(CaP, FeP, MnP, AlP)</a:t>
            </a:r>
          </a:p>
        </p:txBody>
      </p:sp>
      <p:sp>
        <p:nvSpPr>
          <p:cNvPr id="6162" name="Freeform 18"/>
          <p:cNvSpPr>
            <a:spLocks/>
          </p:cNvSpPr>
          <p:nvPr/>
        </p:nvSpPr>
        <p:spPr bwMode="auto">
          <a:xfrm>
            <a:off x="4876800" y="5694363"/>
            <a:ext cx="1600200" cy="76200"/>
          </a:xfrm>
          <a:custGeom>
            <a:avLst/>
            <a:gdLst>
              <a:gd name="T0" fmla="*/ 0 w 1008"/>
              <a:gd name="T1" fmla="*/ 0 h 48"/>
              <a:gd name="T2" fmla="*/ 1600200 w 1008"/>
              <a:gd name="T3" fmla="*/ 76200 h 48"/>
              <a:gd name="T4" fmla="*/ 0 60000 65536"/>
              <a:gd name="T5" fmla="*/ 0 60000 65536"/>
              <a:gd name="T6" fmla="*/ 0 w 1008"/>
              <a:gd name="T7" fmla="*/ 0 h 48"/>
              <a:gd name="T8" fmla="*/ 1008 w 1008"/>
              <a:gd name="T9" fmla="*/ 48 h 48"/>
            </a:gdLst>
            <a:ahLst/>
            <a:cxnLst>
              <a:cxn ang="T4">
                <a:pos x="T0" y="T1"/>
              </a:cxn>
              <a:cxn ang="T5">
                <a:pos x="T2" y="T3"/>
              </a:cxn>
            </a:cxnLst>
            <a:rect l="T6" t="T7" r="T8" b="T9"/>
            <a:pathLst>
              <a:path w="1008" h="48">
                <a:moveTo>
                  <a:pt x="0" y="0"/>
                </a:moveTo>
                <a:cubicBezTo>
                  <a:pt x="484" y="8"/>
                  <a:pt x="968" y="16"/>
                  <a:pt x="1008" y="48"/>
                </a:cubicBezTo>
              </a:path>
            </a:pathLst>
          </a:custGeom>
          <a:noFill/>
          <a:ln w="38100">
            <a:solidFill>
              <a:schemeClr val="tx1"/>
            </a:solidFill>
            <a:round/>
            <a:headEnd type="triangle" w="med" len="lg"/>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3" name="Freeform 19"/>
          <p:cNvSpPr>
            <a:spLocks/>
          </p:cNvSpPr>
          <p:nvPr/>
        </p:nvSpPr>
        <p:spPr bwMode="auto">
          <a:xfrm>
            <a:off x="4838700" y="5867400"/>
            <a:ext cx="1600200" cy="76200"/>
          </a:xfrm>
          <a:custGeom>
            <a:avLst/>
            <a:gdLst>
              <a:gd name="T0" fmla="*/ 0 w 1008"/>
              <a:gd name="T1" fmla="*/ 0 h 48"/>
              <a:gd name="T2" fmla="*/ 1600200 w 1008"/>
              <a:gd name="T3" fmla="*/ 76200 h 48"/>
              <a:gd name="T4" fmla="*/ 0 60000 65536"/>
              <a:gd name="T5" fmla="*/ 0 60000 65536"/>
              <a:gd name="T6" fmla="*/ 0 w 1008"/>
              <a:gd name="T7" fmla="*/ 0 h 48"/>
              <a:gd name="T8" fmla="*/ 1008 w 1008"/>
              <a:gd name="T9" fmla="*/ 48 h 48"/>
            </a:gdLst>
            <a:ahLst/>
            <a:cxnLst>
              <a:cxn ang="T4">
                <a:pos x="T0" y="T1"/>
              </a:cxn>
              <a:cxn ang="T5">
                <a:pos x="T2" y="T3"/>
              </a:cxn>
            </a:cxnLst>
            <a:rect l="T6" t="T7" r="T8" b="T9"/>
            <a:pathLst>
              <a:path w="1008" h="48">
                <a:moveTo>
                  <a:pt x="0" y="0"/>
                </a:moveTo>
                <a:cubicBezTo>
                  <a:pt x="484" y="8"/>
                  <a:pt x="968" y="16"/>
                  <a:pt x="1008" y="48"/>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80" name="Text Box 20"/>
          <p:cNvSpPr txBox="1">
            <a:spLocks noChangeArrowheads="1"/>
          </p:cNvSpPr>
          <p:nvPr/>
        </p:nvSpPr>
        <p:spPr bwMode="auto">
          <a:xfrm rot="61545">
            <a:off x="5295900" y="5435600"/>
            <a:ext cx="925513" cy="274638"/>
          </a:xfrm>
          <a:prstGeom prst="rect">
            <a:avLst/>
          </a:prstGeom>
          <a:noFill/>
          <a:ln w="9525">
            <a:noFill/>
            <a:miter lim="800000"/>
            <a:headEnd/>
            <a:tailEnd/>
          </a:ln>
          <a:effectLst/>
        </p:spPr>
        <p:txBody>
          <a:bodyPr wrap="none">
            <a:spAutoFit/>
          </a:bodyPr>
          <a:lstStyle/>
          <a:p>
            <a:pPr eaLnBrk="1" hangingPunct="1">
              <a:defRPr/>
            </a:pPr>
            <a:r>
              <a:rPr lang="en-US" sz="1200">
                <a:solidFill>
                  <a:srgbClr val="FFFFFF"/>
                </a:solidFill>
                <a:effectLst>
                  <a:outerShdw blurRad="38100" dist="38100" dir="2700000" algn="tl">
                    <a:srgbClr val="000000"/>
                  </a:outerShdw>
                </a:effectLst>
                <a:latin typeface="Arial" charset="0"/>
              </a:rPr>
              <a:t>Dissolution</a:t>
            </a:r>
          </a:p>
        </p:txBody>
      </p:sp>
      <p:sp>
        <p:nvSpPr>
          <p:cNvPr id="15381" name="Text Box 21"/>
          <p:cNvSpPr txBox="1">
            <a:spLocks noChangeArrowheads="1"/>
          </p:cNvSpPr>
          <p:nvPr/>
        </p:nvSpPr>
        <p:spPr bwMode="auto">
          <a:xfrm rot="61545">
            <a:off x="5119688" y="5868988"/>
            <a:ext cx="1019175" cy="274637"/>
          </a:xfrm>
          <a:prstGeom prst="rect">
            <a:avLst/>
          </a:prstGeom>
          <a:noFill/>
          <a:ln w="9525">
            <a:noFill/>
            <a:miter lim="800000"/>
            <a:headEnd/>
            <a:tailEnd/>
          </a:ln>
          <a:effectLst/>
        </p:spPr>
        <p:txBody>
          <a:bodyPr wrap="none">
            <a:spAutoFit/>
          </a:bodyPr>
          <a:lstStyle/>
          <a:p>
            <a:pPr eaLnBrk="1" hangingPunct="1">
              <a:defRPr/>
            </a:pPr>
            <a:r>
              <a:rPr lang="en-US" sz="1200">
                <a:solidFill>
                  <a:srgbClr val="FFFFFF"/>
                </a:solidFill>
                <a:effectLst>
                  <a:outerShdw blurRad="38100" dist="38100" dir="2700000" algn="tl">
                    <a:srgbClr val="000000"/>
                  </a:outerShdw>
                </a:effectLst>
                <a:latin typeface="Arial" charset="0"/>
              </a:rPr>
              <a:t>Precipitation</a:t>
            </a:r>
          </a:p>
        </p:txBody>
      </p:sp>
      <p:sp>
        <p:nvSpPr>
          <p:cNvPr id="6166" name="Oval 22"/>
          <p:cNvSpPr>
            <a:spLocks noChangeArrowheads="1"/>
          </p:cNvSpPr>
          <p:nvPr/>
        </p:nvSpPr>
        <p:spPr bwMode="auto">
          <a:xfrm>
            <a:off x="6804025" y="4076700"/>
            <a:ext cx="2079625" cy="1165225"/>
          </a:xfrm>
          <a:prstGeom prst="ellipse">
            <a:avLst/>
          </a:prstGeom>
          <a:solidFill>
            <a:srgbClr val="339966"/>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Mineral</a:t>
            </a:r>
          </a:p>
          <a:p>
            <a:pPr algn="ctr" eaLnBrk="1" hangingPunct="1">
              <a:spcBef>
                <a:spcPct val="0"/>
              </a:spcBef>
              <a:buFontTx/>
              <a:buNone/>
            </a:pPr>
            <a:r>
              <a:rPr lang="en-US" altLang="en-US" sz="1400">
                <a:solidFill>
                  <a:schemeClr val="bg1"/>
                </a:solidFill>
                <a:latin typeface="Arial" panose="020B0604020202020204" pitchFamily="34" charset="0"/>
              </a:rPr>
              <a:t>surfaces</a:t>
            </a:r>
          </a:p>
          <a:p>
            <a:pPr algn="ctr" eaLnBrk="1" hangingPunct="1">
              <a:spcBef>
                <a:spcPct val="0"/>
              </a:spcBef>
              <a:buFontTx/>
              <a:buNone/>
            </a:pPr>
            <a:r>
              <a:rPr lang="en-US" altLang="en-US" sz="1400">
                <a:solidFill>
                  <a:schemeClr val="bg1"/>
                </a:solidFill>
                <a:latin typeface="Arial" panose="020B0604020202020204" pitchFamily="34" charset="0"/>
              </a:rPr>
              <a:t>(clays, Fe and </a:t>
            </a:r>
          </a:p>
          <a:p>
            <a:pPr algn="ctr" eaLnBrk="1" hangingPunct="1">
              <a:spcBef>
                <a:spcPct val="0"/>
              </a:spcBef>
              <a:buFontTx/>
              <a:buNone/>
            </a:pPr>
            <a:r>
              <a:rPr lang="en-US" altLang="en-US" sz="1400">
                <a:solidFill>
                  <a:schemeClr val="bg1"/>
                </a:solidFill>
                <a:latin typeface="Arial" panose="020B0604020202020204" pitchFamily="34" charset="0"/>
              </a:rPr>
              <a:t>Al oxides, </a:t>
            </a:r>
          </a:p>
          <a:p>
            <a:pPr algn="ctr" eaLnBrk="1" hangingPunct="1">
              <a:spcBef>
                <a:spcPct val="0"/>
              </a:spcBef>
              <a:buFontTx/>
              <a:buNone/>
            </a:pPr>
            <a:r>
              <a:rPr lang="en-US" altLang="en-US" sz="1400">
                <a:solidFill>
                  <a:schemeClr val="bg1"/>
                </a:solidFill>
                <a:latin typeface="Arial" panose="020B0604020202020204" pitchFamily="34" charset="0"/>
              </a:rPr>
              <a:t>carbonates)</a:t>
            </a:r>
          </a:p>
        </p:txBody>
      </p:sp>
      <p:sp>
        <p:nvSpPr>
          <p:cNvPr id="6167" name="Freeform 23"/>
          <p:cNvSpPr>
            <a:spLocks/>
          </p:cNvSpPr>
          <p:nvPr/>
        </p:nvSpPr>
        <p:spPr bwMode="auto">
          <a:xfrm>
            <a:off x="3962400" y="4699000"/>
            <a:ext cx="141288" cy="330200"/>
          </a:xfrm>
          <a:custGeom>
            <a:avLst/>
            <a:gdLst>
              <a:gd name="T0" fmla="*/ 0 w 89"/>
              <a:gd name="T1" fmla="*/ 330200 h 208"/>
              <a:gd name="T2" fmla="*/ 100013 w 89"/>
              <a:gd name="T3" fmla="*/ 192088 h 208"/>
              <a:gd name="T4" fmla="*/ 141288 w 89"/>
              <a:gd name="T5" fmla="*/ 0 h 208"/>
              <a:gd name="T6" fmla="*/ 0 60000 65536"/>
              <a:gd name="T7" fmla="*/ 0 60000 65536"/>
              <a:gd name="T8" fmla="*/ 0 60000 65536"/>
              <a:gd name="T9" fmla="*/ 0 w 89"/>
              <a:gd name="T10" fmla="*/ 0 h 208"/>
              <a:gd name="T11" fmla="*/ 89 w 89"/>
              <a:gd name="T12" fmla="*/ 208 h 208"/>
            </a:gdLst>
            <a:ahLst/>
            <a:cxnLst>
              <a:cxn ang="T6">
                <a:pos x="T0" y="T1"/>
              </a:cxn>
              <a:cxn ang="T7">
                <a:pos x="T2" y="T3"/>
              </a:cxn>
              <a:cxn ang="T8">
                <a:pos x="T4" y="T5"/>
              </a:cxn>
            </a:cxnLst>
            <a:rect l="T9" t="T10" r="T11" b="T12"/>
            <a:pathLst>
              <a:path w="89" h="208">
                <a:moveTo>
                  <a:pt x="0" y="208"/>
                </a:moveTo>
                <a:cubicBezTo>
                  <a:pt x="24" y="182"/>
                  <a:pt x="48" y="156"/>
                  <a:pt x="63" y="121"/>
                </a:cubicBezTo>
                <a:cubicBezTo>
                  <a:pt x="78" y="86"/>
                  <a:pt x="83" y="43"/>
                  <a:pt x="89" y="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8" name="Freeform 24"/>
          <p:cNvSpPr>
            <a:spLocks/>
          </p:cNvSpPr>
          <p:nvPr/>
        </p:nvSpPr>
        <p:spPr bwMode="auto">
          <a:xfrm>
            <a:off x="4724400" y="4183063"/>
            <a:ext cx="1014413" cy="998537"/>
          </a:xfrm>
          <a:custGeom>
            <a:avLst/>
            <a:gdLst>
              <a:gd name="T0" fmla="*/ 1014413 w 432"/>
              <a:gd name="T1" fmla="*/ 0 h 576"/>
              <a:gd name="T2" fmla="*/ 0 w 432"/>
              <a:gd name="T3" fmla="*/ 998537 h 576"/>
              <a:gd name="T4" fmla="*/ 0 60000 65536"/>
              <a:gd name="T5" fmla="*/ 0 60000 65536"/>
              <a:gd name="T6" fmla="*/ 0 w 432"/>
              <a:gd name="T7" fmla="*/ 0 h 576"/>
              <a:gd name="T8" fmla="*/ 432 w 432"/>
              <a:gd name="T9" fmla="*/ 576 h 576"/>
            </a:gdLst>
            <a:ahLst/>
            <a:cxnLst>
              <a:cxn ang="T4">
                <a:pos x="T0" y="T1"/>
              </a:cxn>
              <a:cxn ang="T5">
                <a:pos x="T2" y="T3"/>
              </a:cxn>
            </a:cxnLst>
            <a:rect l="T6" t="T7" r="T8" b="T9"/>
            <a:pathLst>
              <a:path w="432" h="576">
                <a:moveTo>
                  <a:pt x="432" y="0"/>
                </a:moveTo>
                <a:cubicBezTo>
                  <a:pt x="432" y="0"/>
                  <a:pt x="216" y="288"/>
                  <a:pt x="0" y="576"/>
                </a:cubicBezTo>
              </a:path>
            </a:pathLst>
          </a:custGeom>
          <a:noFill/>
          <a:ln w="38100">
            <a:solidFill>
              <a:schemeClr val="tx1"/>
            </a:solidFill>
            <a:prstDash val="sysDot"/>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85" name="Text Box 25"/>
          <p:cNvSpPr txBox="1">
            <a:spLocks noChangeArrowheads="1"/>
          </p:cNvSpPr>
          <p:nvPr/>
        </p:nvSpPr>
        <p:spPr bwMode="auto">
          <a:xfrm rot="-2767976">
            <a:off x="4837113" y="4213225"/>
            <a:ext cx="1106488" cy="274637"/>
          </a:xfrm>
          <a:prstGeom prst="rect">
            <a:avLst/>
          </a:prstGeom>
          <a:noFill/>
          <a:ln w="9525">
            <a:noFill/>
            <a:miter lim="800000"/>
            <a:headEnd/>
            <a:tailEnd/>
          </a:ln>
          <a:effectLst/>
        </p:spPr>
        <p:txBody>
          <a:bodyPr>
            <a:spAutoFit/>
          </a:bodyPr>
          <a:lstStyle/>
          <a:p>
            <a:pPr eaLnBrk="1" hangingPunct="1">
              <a:defRPr/>
            </a:pPr>
            <a:r>
              <a:rPr lang="en-US" sz="1200">
                <a:solidFill>
                  <a:srgbClr val="FFFFFF"/>
                </a:solidFill>
                <a:effectLst>
                  <a:outerShdw blurRad="38100" dist="38100" dir="2700000" algn="tl">
                    <a:srgbClr val="000000"/>
                  </a:outerShdw>
                </a:effectLst>
                <a:latin typeface="Arial" charset="0"/>
              </a:rPr>
              <a:t>Weathering</a:t>
            </a:r>
          </a:p>
        </p:txBody>
      </p:sp>
      <p:sp>
        <p:nvSpPr>
          <p:cNvPr id="6170" name="Freeform 26"/>
          <p:cNvSpPr>
            <a:spLocks/>
          </p:cNvSpPr>
          <p:nvPr/>
        </p:nvSpPr>
        <p:spPr bwMode="auto">
          <a:xfrm>
            <a:off x="4800600" y="4648200"/>
            <a:ext cx="1981200" cy="685800"/>
          </a:xfrm>
          <a:custGeom>
            <a:avLst/>
            <a:gdLst>
              <a:gd name="T0" fmla="*/ 0 w 1296"/>
              <a:gd name="T1" fmla="*/ 685800 h 584"/>
              <a:gd name="T2" fmla="*/ 513644 w 1296"/>
              <a:gd name="T3" fmla="*/ 403964 h 584"/>
              <a:gd name="T4" fmla="*/ 1614311 w 1296"/>
              <a:gd name="T5" fmla="*/ 65762 h 584"/>
              <a:gd name="T6" fmla="*/ 1981200 w 1296"/>
              <a:gd name="T7" fmla="*/ 9395 h 584"/>
              <a:gd name="T8" fmla="*/ 0 60000 65536"/>
              <a:gd name="T9" fmla="*/ 0 60000 65536"/>
              <a:gd name="T10" fmla="*/ 0 60000 65536"/>
              <a:gd name="T11" fmla="*/ 0 60000 65536"/>
              <a:gd name="T12" fmla="*/ 0 w 1296"/>
              <a:gd name="T13" fmla="*/ 0 h 584"/>
              <a:gd name="T14" fmla="*/ 1296 w 1296"/>
              <a:gd name="T15" fmla="*/ 584 h 584"/>
            </a:gdLst>
            <a:ahLst/>
            <a:cxnLst>
              <a:cxn ang="T8">
                <a:pos x="T0" y="T1"/>
              </a:cxn>
              <a:cxn ang="T9">
                <a:pos x="T2" y="T3"/>
              </a:cxn>
              <a:cxn ang="T10">
                <a:pos x="T4" y="T5"/>
              </a:cxn>
              <a:cxn ang="T11">
                <a:pos x="T6" y="T7"/>
              </a:cxn>
            </a:cxnLst>
            <a:rect l="T12" t="T13" r="T14" b="T15"/>
            <a:pathLst>
              <a:path w="1296" h="584">
                <a:moveTo>
                  <a:pt x="0" y="584"/>
                </a:moveTo>
                <a:cubicBezTo>
                  <a:pt x="80" y="508"/>
                  <a:pt x="160" y="432"/>
                  <a:pt x="336" y="344"/>
                </a:cubicBezTo>
                <a:cubicBezTo>
                  <a:pt x="512" y="256"/>
                  <a:pt x="896" y="112"/>
                  <a:pt x="1056" y="56"/>
                </a:cubicBezTo>
                <a:cubicBezTo>
                  <a:pt x="1216" y="0"/>
                  <a:pt x="1256" y="4"/>
                  <a:pt x="1296" y="8"/>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87" name="Text Box 27"/>
          <p:cNvSpPr txBox="1">
            <a:spLocks noChangeArrowheads="1"/>
          </p:cNvSpPr>
          <p:nvPr/>
        </p:nvSpPr>
        <p:spPr bwMode="auto">
          <a:xfrm rot="-1150011">
            <a:off x="5410200" y="4540250"/>
            <a:ext cx="909638" cy="274638"/>
          </a:xfrm>
          <a:prstGeom prst="rect">
            <a:avLst/>
          </a:prstGeom>
          <a:noFill/>
          <a:ln w="9525">
            <a:noFill/>
            <a:miter lim="800000"/>
            <a:headEnd/>
            <a:tailEnd/>
          </a:ln>
          <a:effectLst/>
        </p:spPr>
        <p:txBody>
          <a:bodyPr wrap="none">
            <a:spAutoFit/>
          </a:bodyPr>
          <a:lstStyle/>
          <a:p>
            <a:pPr eaLnBrk="1" hangingPunct="1">
              <a:defRPr/>
            </a:pPr>
            <a:r>
              <a:rPr lang="en-US" sz="1200">
                <a:solidFill>
                  <a:srgbClr val="FFFFFF"/>
                </a:solidFill>
                <a:effectLst>
                  <a:outerShdw blurRad="38100" dist="38100" dir="2700000" algn="tl">
                    <a:srgbClr val="000000"/>
                  </a:outerShdw>
                </a:effectLst>
                <a:latin typeface="Arial" charset="0"/>
              </a:rPr>
              <a:t>Adsorption</a:t>
            </a:r>
          </a:p>
        </p:txBody>
      </p:sp>
      <p:sp>
        <p:nvSpPr>
          <p:cNvPr id="6172" name="Freeform 28"/>
          <p:cNvSpPr>
            <a:spLocks/>
          </p:cNvSpPr>
          <p:nvPr/>
        </p:nvSpPr>
        <p:spPr bwMode="auto">
          <a:xfrm>
            <a:off x="4876800" y="4876800"/>
            <a:ext cx="1981200" cy="533400"/>
          </a:xfrm>
          <a:custGeom>
            <a:avLst/>
            <a:gdLst>
              <a:gd name="T0" fmla="*/ 1981200 w 1248"/>
              <a:gd name="T1" fmla="*/ 0 h 432"/>
              <a:gd name="T2" fmla="*/ 0 w 1248"/>
              <a:gd name="T3" fmla="*/ 533400 h 432"/>
              <a:gd name="T4" fmla="*/ 0 60000 65536"/>
              <a:gd name="T5" fmla="*/ 0 60000 65536"/>
              <a:gd name="T6" fmla="*/ 0 w 1248"/>
              <a:gd name="T7" fmla="*/ 0 h 432"/>
              <a:gd name="T8" fmla="*/ 1248 w 1248"/>
              <a:gd name="T9" fmla="*/ 432 h 432"/>
            </a:gdLst>
            <a:ahLst/>
            <a:cxnLst>
              <a:cxn ang="T4">
                <a:pos x="T0" y="T1"/>
              </a:cxn>
              <a:cxn ang="T5">
                <a:pos x="T2" y="T3"/>
              </a:cxn>
            </a:cxnLst>
            <a:rect l="T6" t="T7" r="T8" b="T9"/>
            <a:pathLst>
              <a:path w="1248" h="432">
                <a:moveTo>
                  <a:pt x="1248" y="0"/>
                </a:moveTo>
                <a:cubicBezTo>
                  <a:pt x="724" y="172"/>
                  <a:pt x="200" y="344"/>
                  <a:pt x="0" y="432"/>
                </a:cubicBezTo>
              </a:path>
            </a:pathLst>
          </a:custGeom>
          <a:noFill/>
          <a:ln w="38100">
            <a:solidFill>
              <a:schemeClr val="tx1"/>
            </a:solidFill>
            <a:round/>
            <a:headEnd type="none" w="lg" len="sm"/>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89" name="Text Box 29"/>
          <p:cNvSpPr txBox="1">
            <a:spLocks noChangeArrowheads="1"/>
          </p:cNvSpPr>
          <p:nvPr/>
        </p:nvSpPr>
        <p:spPr bwMode="auto">
          <a:xfrm rot="1886570">
            <a:off x="1982788" y="5032375"/>
            <a:ext cx="1119187" cy="274638"/>
          </a:xfrm>
          <a:prstGeom prst="rect">
            <a:avLst/>
          </a:prstGeom>
          <a:noFill/>
          <a:ln w="9525">
            <a:noFill/>
            <a:miter lim="800000"/>
            <a:headEnd/>
            <a:tailEnd/>
          </a:ln>
          <a:effectLst/>
        </p:spPr>
        <p:txBody>
          <a:bodyPr wrap="none">
            <a:spAutoFit/>
          </a:bodyPr>
          <a:lstStyle/>
          <a:p>
            <a:pPr eaLnBrk="1" hangingPunct="1">
              <a:defRPr/>
            </a:pPr>
            <a:r>
              <a:rPr lang="en-US" sz="1200">
                <a:solidFill>
                  <a:srgbClr val="FFFFFF"/>
                </a:solidFill>
                <a:effectLst>
                  <a:outerShdw blurRad="38100" dist="38100" dir="2700000" algn="tl">
                    <a:srgbClr val="000000"/>
                  </a:outerShdw>
                </a:effectLst>
                <a:latin typeface="Arial" charset="0"/>
              </a:rPr>
              <a:t>Mineralization</a:t>
            </a:r>
          </a:p>
        </p:txBody>
      </p:sp>
      <p:sp>
        <p:nvSpPr>
          <p:cNvPr id="15390" name="Text Box 30"/>
          <p:cNvSpPr txBox="1">
            <a:spLocks noChangeArrowheads="1"/>
          </p:cNvSpPr>
          <p:nvPr/>
        </p:nvSpPr>
        <p:spPr bwMode="auto">
          <a:xfrm rot="2040455">
            <a:off x="2443163" y="4754563"/>
            <a:ext cx="1154112" cy="274637"/>
          </a:xfrm>
          <a:prstGeom prst="rect">
            <a:avLst/>
          </a:prstGeom>
          <a:noFill/>
          <a:ln w="9525">
            <a:noFill/>
            <a:miter lim="800000"/>
            <a:headEnd/>
            <a:tailEnd/>
          </a:ln>
          <a:effectLst/>
        </p:spPr>
        <p:txBody>
          <a:bodyPr wrap="none">
            <a:spAutoFit/>
          </a:bodyPr>
          <a:lstStyle/>
          <a:p>
            <a:pPr eaLnBrk="1" hangingPunct="1">
              <a:defRPr/>
            </a:pPr>
            <a:r>
              <a:rPr lang="en-US" sz="1200">
                <a:solidFill>
                  <a:srgbClr val="FFFFFF"/>
                </a:solidFill>
                <a:effectLst>
                  <a:outerShdw blurRad="38100" dist="38100" dir="2700000" algn="tl">
                    <a:srgbClr val="000000"/>
                  </a:outerShdw>
                </a:effectLst>
                <a:latin typeface="Arial" charset="0"/>
              </a:rPr>
              <a:t>Immobilization</a:t>
            </a:r>
          </a:p>
        </p:txBody>
      </p:sp>
      <p:sp>
        <p:nvSpPr>
          <p:cNvPr id="15391" name="Text Box 31"/>
          <p:cNvSpPr txBox="1">
            <a:spLocks noChangeArrowheads="1"/>
          </p:cNvSpPr>
          <p:nvPr/>
        </p:nvSpPr>
        <p:spPr bwMode="auto">
          <a:xfrm rot="-935673">
            <a:off x="5613400" y="5049838"/>
            <a:ext cx="917575" cy="274637"/>
          </a:xfrm>
          <a:prstGeom prst="rect">
            <a:avLst/>
          </a:prstGeom>
          <a:noFill/>
          <a:ln w="9525">
            <a:noFill/>
            <a:miter lim="800000"/>
            <a:headEnd/>
            <a:tailEnd/>
          </a:ln>
          <a:effectLst/>
        </p:spPr>
        <p:txBody>
          <a:bodyPr wrap="none">
            <a:spAutoFit/>
          </a:bodyPr>
          <a:lstStyle/>
          <a:p>
            <a:pPr eaLnBrk="1" hangingPunct="1">
              <a:defRPr/>
            </a:pPr>
            <a:r>
              <a:rPr lang="en-US" sz="1200">
                <a:solidFill>
                  <a:srgbClr val="FFFFFF"/>
                </a:solidFill>
                <a:effectLst>
                  <a:outerShdw blurRad="38100" dist="38100" dir="2700000" algn="tl">
                    <a:srgbClr val="000000"/>
                  </a:outerShdw>
                </a:effectLst>
                <a:latin typeface="Arial" charset="0"/>
              </a:rPr>
              <a:t>Desorption</a:t>
            </a:r>
          </a:p>
        </p:txBody>
      </p:sp>
      <p:sp>
        <p:nvSpPr>
          <p:cNvPr id="6176" name="Freeform 32"/>
          <p:cNvSpPr>
            <a:spLocks/>
          </p:cNvSpPr>
          <p:nvPr/>
        </p:nvSpPr>
        <p:spPr bwMode="auto">
          <a:xfrm flipH="1">
            <a:off x="4275138" y="1654175"/>
            <a:ext cx="284162" cy="631825"/>
          </a:xfrm>
          <a:custGeom>
            <a:avLst/>
            <a:gdLst>
              <a:gd name="T0" fmla="*/ 0 w 144"/>
              <a:gd name="T1" fmla="*/ 631825 h 480"/>
              <a:gd name="T2" fmla="*/ 284162 w 144"/>
              <a:gd name="T3" fmla="*/ 0 h 480"/>
              <a:gd name="T4" fmla="*/ 0 60000 65536"/>
              <a:gd name="T5" fmla="*/ 0 60000 65536"/>
              <a:gd name="T6" fmla="*/ 0 w 144"/>
              <a:gd name="T7" fmla="*/ 0 h 480"/>
              <a:gd name="T8" fmla="*/ 144 w 144"/>
              <a:gd name="T9" fmla="*/ 480 h 480"/>
            </a:gdLst>
            <a:ahLst/>
            <a:cxnLst>
              <a:cxn ang="T4">
                <a:pos x="T0" y="T1"/>
              </a:cxn>
              <a:cxn ang="T5">
                <a:pos x="T2" y="T3"/>
              </a:cxn>
            </a:cxnLst>
            <a:rect l="T6" t="T7" r="T8" b="T9"/>
            <a:pathLst>
              <a:path w="144" h="480">
                <a:moveTo>
                  <a:pt x="0" y="480"/>
                </a:moveTo>
                <a:cubicBezTo>
                  <a:pt x="60" y="276"/>
                  <a:pt x="120" y="72"/>
                  <a:pt x="144" y="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77" name="Freeform 33"/>
          <p:cNvSpPr>
            <a:spLocks/>
          </p:cNvSpPr>
          <p:nvPr/>
        </p:nvSpPr>
        <p:spPr bwMode="auto">
          <a:xfrm>
            <a:off x="1524000" y="2425700"/>
            <a:ext cx="838200" cy="1231900"/>
          </a:xfrm>
          <a:custGeom>
            <a:avLst/>
            <a:gdLst>
              <a:gd name="T0" fmla="*/ 838200 w 392"/>
              <a:gd name="T1" fmla="*/ 25141 h 392"/>
              <a:gd name="T2" fmla="*/ 530290 w 392"/>
              <a:gd name="T3" fmla="*/ 25141 h 392"/>
              <a:gd name="T4" fmla="*/ 325016 w 392"/>
              <a:gd name="T5" fmla="*/ 175986 h 392"/>
              <a:gd name="T6" fmla="*/ 119743 w 392"/>
              <a:gd name="T7" fmla="*/ 477676 h 392"/>
              <a:gd name="T8" fmla="*/ 17106 w 392"/>
              <a:gd name="T9" fmla="*/ 930210 h 392"/>
              <a:gd name="T10" fmla="*/ 17106 w 392"/>
              <a:gd name="T11" fmla="*/ 1231900 h 392"/>
              <a:gd name="T12" fmla="*/ 0 60000 65536"/>
              <a:gd name="T13" fmla="*/ 0 60000 65536"/>
              <a:gd name="T14" fmla="*/ 0 60000 65536"/>
              <a:gd name="T15" fmla="*/ 0 60000 65536"/>
              <a:gd name="T16" fmla="*/ 0 60000 65536"/>
              <a:gd name="T17" fmla="*/ 0 60000 65536"/>
              <a:gd name="T18" fmla="*/ 0 w 392"/>
              <a:gd name="T19" fmla="*/ 0 h 392"/>
              <a:gd name="T20" fmla="*/ 392 w 392"/>
              <a:gd name="T21" fmla="*/ 392 h 392"/>
            </a:gdLst>
            <a:ahLst/>
            <a:cxnLst>
              <a:cxn ang="T12">
                <a:pos x="T0" y="T1"/>
              </a:cxn>
              <a:cxn ang="T13">
                <a:pos x="T2" y="T3"/>
              </a:cxn>
              <a:cxn ang="T14">
                <a:pos x="T4" y="T5"/>
              </a:cxn>
              <a:cxn ang="T15">
                <a:pos x="T6" y="T7"/>
              </a:cxn>
              <a:cxn ang="T16">
                <a:pos x="T8" y="T9"/>
              </a:cxn>
              <a:cxn ang="T17">
                <a:pos x="T10" y="T11"/>
              </a:cxn>
            </a:cxnLst>
            <a:rect l="T18" t="T19" r="T20" b="T21"/>
            <a:pathLst>
              <a:path w="392" h="392">
                <a:moveTo>
                  <a:pt x="392" y="8"/>
                </a:moveTo>
                <a:cubicBezTo>
                  <a:pt x="340" y="4"/>
                  <a:pt x="288" y="0"/>
                  <a:pt x="248" y="8"/>
                </a:cubicBezTo>
                <a:cubicBezTo>
                  <a:pt x="208" y="16"/>
                  <a:pt x="184" y="32"/>
                  <a:pt x="152" y="56"/>
                </a:cubicBezTo>
                <a:cubicBezTo>
                  <a:pt x="120" y="80"/>
                  <a:pt x="80" y="112"/>
                  <a:pt x="56" y="152"/>
                </a:cubicBezTo>
                <a:cubicBezTo>
                  <a:pt x="32" y="192"/>
                  <a:pt x="16" y="256"/>
                  <a:pt x="8" y="296"/>
                </a:cubicBezTo>
                <a:cubicBezTo>
                  <a:pt x="0" y="336"/>
                  <a:pt x="16" y="376"/>
                  <a:pt x="8" y="392"/>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78" name="Freeform 34"/>
          <p:cNvSpPr>
            <a:spLocks/>
          </p:cNvSpPr>
          <p:nvPr/>
        </p:nvSpPr>
        <p:spPr bwMode="auto">
          <a:xfrm>
            <a:off x="1143000" y="2057400"/>
            <a:ext cx="76200" cy="1600200"/>
          </a:xfrm>
          <a:custGeom>
            <a:avLst/>
            <a:gdLst>
              <a:gd name="T0" fmla="*/ 0 w 48"/>
              <a:gd name="T1" fmla="*/ 0 h 624"/>
              <a:gd name="T2" fmla="*/ 76200 w 48"/>
              <a:gd name="T3" fmla="*/ 1600200 h 624"/>
              <a:gd name="T4" fmla="*/ 0 60000 65536"/>
              <a:gd name="T5" fmla="*/ 0 60000 65536"/>
              <a:gd name="T6" fmla="*/ 0 w 48"/>
              <a:gd name="T7" fmla="*/ 0 h 624"/>
              <a:gd name="T8" fmla="*/ 48 w 48"/>
              <a:gd name="T9" fmla="*/ 624 h 624"/>
            </a:gdLst>
            <a:ahLst/>
            <a:cxnLst>
              <a:cxn ang="T4">
                <a:pos x="T0" y="T1"/>
              </a:cxn>
              <a:cxn ang="T5">
                <a:pos x="T2" y="T3"/>
              </a:cxn>
            </a:cxnLst>
            <a:rect l="T6" t="T7" r="T8" b="T9"/>
            <a:pathLst>
              <a:path w="48" h="624">
                <a:moveTo>
                  <a:pt x="0" y="0"/>
                </a:moveTo>
                <a:cubicBezTo>
                  <a:pt x="20" y="256"/>
                  <a:pt x="40" y="512"/>
                  <a:pt x="48" y="624"/>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79" name="Freeform 35"/>
          <p:cNvSpPr>
            <a:spLocks/>
          </p:cNvSpPr>
          <p:nvPr/>
        </p:nvSpPr>
        <p:spPr bwMode="auto">
          <a:xfrm>
            <a:off x="2338388" y="5791200"/>
            <a:ext cx="785812" cy="204788"/>
          </a:xfrm>
          <a:custGeom>
            <a:avLst/>
            <a:gdLst>
              <a:gd name="T0" fmla="*/ 785812 w 495"/>
              <a:gd name="T1" fmla="*/ 0 h 129"/>
              <a:gd name="T2" fmla="*/ 0 w 495"/>
              <a:gd name="T3" fmla="*/ 204788 h 129"/>
              <a:gd name="T4" fmla="*/ 0 60000 65536"/>
              <a:gd name="T5" fmla="*/ 0 60000 65536"/>
              <a:gd name="T6" fmla="*/ 0 w 495"/>
              <a:gd name="T7" fmla="*/ 0 h 129"/>
              <a:gd name="T8" fmla="*/ 495 w 495"/>
              <a:gd name="T9" fmla="*/ 129 h 129"/>
            </a:gdLst>
            <a:ahLst/>
            <a:cxnLst>
              <a:cxn ang="T4">
                <a:pos x="T0" y="T1"/>
              </a:cxn>
              <a:cxn ang="T5">
                <a:pos x="T2" y="T3"/>
              </a:cxn>
            </a:cxnLst>
            <a:rect l="T6" t="T7" r="T8" b="T9"/>
            <a:pathLst>
              <a:path w="495" h="129">
                <a:moveTo>
                  <a:pt x="495" y="0"/>
                </a:moveTo>
                <a:cubicBezTo>
                  <a:pt x="291" y="52"/>
                  <a:pt x="88" y="105"/>
                  <a:pt x="0" y="129"/>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0" name="Freeform 36"/>
          <p:cNvSpPr>
            <a:spLocks/>
          </p:cNvSpPr>
          <p:nvPr/>
        </p:nvSpPr>
        <p:spPr bwMode="auto">
          <a:xfrm>
            <a:off x="2286000" y="4800600"/>
            <a:ext cx="914400" cy="609600"/>
          </a:xfrm>
          <a:custGeom>
            <a:avLst/>
            <a:gdLst>
              <a:gd name="T0" fmla="*/ 0 w 576"/>
              <a:gd name="T1" fmla="*/ 0 h 384"/>
              <a:gd name="T2" fmla="*/ 914400 w 576"/>
              <a:gd name="T3" fmla="*/ 609600 h 384"/>
              <a:gd name="T4" fmla="*/ 0 60000 65536"/>
              <a:gd name="T5" fmla="*/ 0 60000 65536"/>
              <a:gd name="T6" fmla="*/ 0 w 576"/>
              <a:gd name="T7" fmla="*/ 0 h 384"/>
              <a:gd name="T8" fmla="*/ 576 w 576"/>
              <a:gd name="T9" fmla="*/ 384 h 384"/>
            </a:gdLst>
            <a:ahLst/>
            <a:cxnLst>
              <a:cxn ang="T4">
                <a:pos x="T0" y="T1"/>
              </a:cxn>
              <a:cxn ang="T5">
                <a:pos x="T2" y="T3"/>
              </a:cxn>
            </a:cxnLst>
            <a:rect l="T6" t="T7" r="T8" b="T9"/>
            <a:pathLst>
              <a:path w="576" h="384">
                <a:moveTo>
                  <a:pt x="0" y="0"/>
                </a:moveTo>
                <a:cubicBezTo>
                  <a:pt x="0" y="0"/>
                  <a:pt x="288" y="192"/>
                  <a:pt x="576" y="384"/>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1" name="Freeform 37"/>
          <p:cNvSpPr>
            <a:spLocks/>
          </p:cNvSpPr>
          <p:nvPr/>
        </p:nvSpPr>
        <p:spPr bwMode="auto">
          <a:xfrm>
            <a:off x="2424113" y="4699000"/>
            <a:ext cx="852487" cy="558800"/>
          </a:xfrm>
          <a:custGeom>
            <a:avLst/>
            <a:gdLst>
              <a:gd name="T0" fmla="*/ 852487 w 537"/>
              <a:gd name="T1" fmla="*/ 558800 h 352"/>
              <a:gd name="T2" fmla="*/ 0 w 537"/>
              <a:gd name="T3" fmla="*/ 0 h 352"/>
              <a:gd name="T4" fmla="*/ 0 60000 65536"/>
              <a:gd name="T5" fmla="*/ 0 60000 65536"/>
              <a:gd name="T6" fmla="*/ 0 w 537"/>
              <a:gd name="T7" fmla="*/ 0 h 352"/>
              <a:gd name="T8" fmla="*/ 537 w 537"/>
              <a:gd name="T9" fmla="*/ 352 h 352"/>
            </a:gdLst>
            <a:ahLst/>
            <a:cxnLst>
              <a:cxn ang="T4">
                <a:pos x="T0" y="T1"/>
              </a:cxn>
              <a:cxn ang="T5">
                <a:pos x="T2" y="T3"/>
              </a:cxn>
            </a:cxnLst>
            <a:rect l="T6" t="T7" r="T8" b="T9"/>
            <a:pathLst>
              <a:path w="537" h="352">
                <a:moveTo>
                  <a:pt x="537" y="352"/>
                </a:moveTo>
                <a:cubicBezTo>
                  <a:pt x="537" y="352"/>
                  <a:pt x="268" y="176"/>
                  <a:pt x="0" y="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2" name="Freeform 38"/>
          <p:cNvSpPr>
            <a:spLocks/>
          </p:cNvSpPr>
          <p:nvPr/>
        </p:nvSpPr>
        <p:spPr bwMode="auto">
          <a:xfrm>
            <a:off x="3062288" y="1889125"/>
            <a:ext cx="900112" cy="320675"/>
          </a:xfrm>
          <a:custGeom>
            <a:avLst/>
            <a:gdLst>
              <a:gd name="T0" fmla="*/ 900112 w 663"/>
              <a:gd name="T1" fmla="*/ 320675 h 250"/>
              <a:gd name="T2" fmla="*/ 691036 w 663"/>
              <a:gd name="T3" fmla="*/ 88506 h 250"/>
              <a:gd name="T4" fmla="*/ 418152 w 663"/>
              <a:gd name="T5" fmla="*/ 2565 h 250"/>
              <a:gd name="T6" fmla="*/ 90962 w 663"/>
              <a:gd name="T7" fmla="*/ 106464 h 250"/>
              <a:gd name="T8" fmla="*/ 0 w 663"/>
              <a:gd name="T9" fmla="*/ 209080 h 250"/>
              <a:gd name="T10" fmla="*/ 0 60000 65536"/>
              <a:gd name="T11" fmla="*/ 0 60000 65536"/>
              <a:gd name="T12" fmla="*/ 0 60000 65536"/>
              <a:gd name="T13" fmla="*/ 0 60000 65536"/>
              <a:gd name="T14" fmla="*/ 0 60000 65536"/>
              <a:gd name="T15" fmla="*/ 0 w 663"/>
              <a:gd name="T16" fmla="*/ 0 h 250"/>
              <a:gd name="T17" fmla="*/ 663 w 663"/>
              <a:gd name="T18" fmla="*/ 250 h 250"/>
            </a:gdLst>
            <a:ahLst/>
            <a:cxnLst>
              <a:cxn ang="T10">
                <a:pos x="T0" y="T1"/>
              </a:cxn>
              <a:cxn ang="T11">
                <a:pos x="T2" y="T3"/>
              </a:cxn>
              <a:cxn ang="T12">
                <a:pos x="T4" y="T5"/>
              </a:cxn>
              <a:cxn ang="T13">
                <a:pos x="T6" y="T7"/>
              </a:cxn>
              <a:cxn ang="T14">
                <a:pos x="T8" y="T9"/>
              </a:cxn>
            </a:cxnLst>
            <a:rect l="T15" t="T16" r="T17" b="T18"/>
            <a:pathLst>
              <a:path w="663" h="250">
                <a:moveTo>
                  <a:pt x="663" y="250"/>
                </a:moveTo>
                <a:cubicBezTo>
                  <a:pt x="615" y="180"/>
                  <a:pt x="568" y="110"/>
                  <a:pt x="509" y="69"/>
                </a:cubicBezTo>
                <a:cubicBezTo>
                  <a:pt x="450" y="28"/>
                  <a:pt x="382" y="0"/>
                  <a:pt x="308" y="2"/>
                </a:cubicBezTo>
                <a:cubicBezTo>
                  <a:pt x="234" y="4"/>
                  <a:pt x="118" y="56"/>
                  <a:pt x="67" y="83"/>
                </a:cubicBezTo>
                <a:cubicBezTo>
                  <a:pt x="16" y="110"/>
                  <a:pt x="11" y="145"/>
                  <a:pt x="0" y="163"/>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3" name="Freeform 39"/>
          <p:cNvSpPr>
            <a:spLocks/>
          </p:cNvSpPr>
          <p:nvPr/>
        </p:nvSpPr>
        <p:spPr bwMode="auto">
          <a:xfrm>
            <a:off x="4572000" y="2362200"/>
            <a:ext cx="1905000" cy="2743200"/>
          </a:xfrm>
          <a:custGeom>
            <a:avLst/>
            <a:gdLst>
              <a:gd name="T0" fmla="*/ 1905000 w 1200"/>
              <a:gd name="T1" fmla="*/ 0 h 1728"/>
              <a:gd name="T2" fmla="*/ 1676400 w 1200"/>
              <a:gd name="T3" fmla="*/ 685800 h 1728"/>
              <a:gd name="T4" fmla="*/ 914400 w 1200"/>
              <a:gd name="T5" fmla="*/ 1371600 h 1728"/>
              <a:gd name="T6" fmla="*/ 381000 w 1200"/>
              <a:gd name="T7" fmla="*/ 1981200 h 1728"/>
              <a:gd name="T8" fmla="*/ 0 w 1200"/>
              <a:gd name="T9" fmla="*/ 2743200 h 1728"/>
              <a:gd name="T10" fmla="*/ 0 60000 65536"/>
              <a:gd name="T11" fmla="*/ 0 60000 65536"/>
              <a:gd name="T12" fmla="*/ 0 60000 65536"/>
              <a:gd name="T13" fmla="*/ 0 60000 65536"/>
              <a:gd name="T14" fmla="*/ 0 60000 65536"/>
              <a:gd name="T15" fmla="*/ 0 w 1200"/>
              <a:gd name="T16" fmla="*/ 0 h 1728"/>
              <a:gd name="T17" fmla="*/ 1200 w 1200"/>
              <a:gd name="T18" fmla="*/ 1728 h 1728"/>
            </a:gdLst>
            <a:ahLst/>
            <a:cxnLst>
              <a:cxn ang="T10">
                <a:pos x="T0" y="T1"/>
              </a:cxn>
              <a:cxn ang="T11">
                <a:pos x="T2" y="T3"/>
              </a:cxn>
              <a:cxn ang="T12">
                <a:pos x="T4" y="T5"/>
              </a:cxn>
              <a:cxn ang="T13">
                <a:pos x="T6" y="T7"/>
              </a:cxn>
              <a:cxn ang="T14">
                <a:pos x="T8" y="T9"/>
              </a:cxn>
            </a:cxnLst>
            <a:rect l="T15" t="T16" r="T17" b="T18"/>
            <a:pathLst>
              <a:path w="1200" h="1728">
                <a:moveTo>
                  <a:pt x="1200" y="0"/>
                </a:moveTo>
                <a:cubicBezTo>
                  <a:pt x="1180" y="144"/>
                  <a:pt x="1160" y="288"/>
                  <a:pt x="1056" y="432"/>
                </a:cubicBezTo>
                <a:cubicBezTo>
                  <a:pt x="952" y="576"/>
                  <a:pt x="712" y="728"/>
                  <a:pt x="576" y="864"/>
                </a:cubicBezTo>
                <a:cubicBezTo>
                  <a:pt x="440" y="1000"/>
                  <a:pt x="336" y="1104"/>
                  <a:pt x="240" y="1248"/>
                </a:cubicBezTo>
                <a:cubicBezTo>
                  <a:pt x="144" y="1392"/>
                  <a:pt x="32" y="1664"/>
                  <a:pt x="0" y="1728"/>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4" name="Rectangle 40"/>
          <p:cNvSpPr>
            <a:spLocks noChangeArrowheads="1"/>
          </p:cNvSpPr>
          <p:nvPr/>
        </p:nvSpPr>
        <p:spPr bwMode="auto">
          <a:xfrm>
            <a:off x="7273925" y="131763"/>
            <a:ext cx="681038" cy="277812"/>
          </a:xfrm>
          <a:prstGeom prst="rect">
            <a:avLst/>
          </a:prstGeom>
          <a:solidFill>
            <a:srgbClr val="00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a:solidFill>
                  <a:srgbClr val="FFFFFF"/>
                </a:solidFill>
              </a:rPr>
              <a:t>Input to soil</a:t>
            </a:r>
          </a:p>
        </p:txBody>
      </p:sp>
      <p:sp>
        <p:nvSpPr>
          <p:cNvPr id="6185" name="Oval 41"/>
          <p:cNvSpPr>
            <a:spLocks noChangeArrowheads="1"/>
          </p:cNvSpPr>
          <p:nvPr/>
        </p:nvSpPr>
        <p:spPr bwMode="auto">
          <a:xfrm>
            <a:off x="6411913" y="109538"/>
            <a:ext cx="738187" cy="365125"/>
          </a:xfrm>
          <a:prstGeom prst="ellipse">
            <a:avLst/>
          </a:prstGeom>
          <a:solidFill>
            <a:srgbClr val="339966"/>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a:solidFill>
                  <a:schemeClr val="bg1"/>
                </a:solidFill>
                <a:latin typeface="Arial" panose="020B0604020202020204" pitchFamily="34" charset="0"/>
              </a:rPr>
              <a:t>Component</a:t>
            </a:r>
          </a:p>
        </p:txBody>
      </p:sp>
      <p:sp>
        <p:nvSpPr>
          <p:cNvPr id="6186" name="AutoShape 42"/>
          <p:cNvSpPr>
            <a:spLocks noChangeArrowheads="1"/>
          </p:cNvSpPr>
          <p:nvPr/>
        </p:nvSpPr>
        <p:spPr bwMode="auto">
          <a:xfrm>
            <a:off x="8120063" y="150813"/>
            <a:ext cx="887412" cy="285750"/>
          </a:xfrm>
          <a:prstGeom prst="plus">
            <a:avLst>
              <a:gd name="adj" fmla="val 25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a:solidFill>
                  <a:schemeClr val="bg1"/>
                </a:solidFill>
                <a:latin typeface="Arial" panose="020B0604020202020204" pitchFamily="34" charset="0"/>
              </a:rPr>
              <a:t>Loss from soil</a:t>
            </a:r>
          </a:p>
        </p:txBody>
      </p:sp>
      <p:sp>
        <p:nvSpPr>
          <p:cNvPr id="6187" name="Rectangle 43"/>
          <p:cNvSpPr>
            <a:spLocks noChangeArrowheads="1"/>
          </p:cNvSpPr>
          <p:nvPr/>
        </p:nvSpPr>
        <p:spPr bwMode="auto">
          <a:xfrm>
            <a:off x="4910138" y="1012825"/>
            <a:ext cx="1316037" cy="685800"/>
          </a:xfrm>
          <a:prstGeom prst="rect">
            <a:avLst/>
          </a:prstGeom>
          <a:solidFill>
            <a:srgbClr val="00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solidFill>
                  <a:schemeClr val="bg1"/>
                </a:solidFill>
                <a:latin typeface="Arial" panose="020B0604020202020204" pitchFamily="34" charset="0"/>
              </a:rPr>
              <a:t>Atmospheric</a:t>
            </a:r>
          </a:p>
          <a:p>
            <a:pPr algn="ctr" eaLnBrk="1" hangingPunct="1">
              <a:spcBef>
                <a:spcPct val="0"/>
              </a:spcBef>
              <a:buFontTx/>
              <a:buNone/>
            </a:pPr>
            <a:r>
              <a:rPr lang="en-US" altLang="en-US" sz="1400">
                <a:solidFill>
                  <a:schemeClr val="bg1"/>
                </a:solidFill>
                <a:latin typeface="Arial" panose="020B0604020202020204" pitchFamily="34" charset="0"/>
              </a:rPr>
              <a:t>deposition</a:t>
            </a:r>
          </a:p>
        </p:txBody>
      </p:sp>
      <p:sp>
        <p:nvSpPr>
          <p:cNvPr id="6188" name="Freeform 44"/>
          <p:cNvSpPr>
            <a:spLocks/>
          </p:cNvSpPr>
          <p:nvPr/>
        </p:nvSpPr>
        <p:spPr bwMode="auto">
          <a:xfrm>
            <a:off x="4421188" y="1752600"/>
            <a:ext cx="1377950" cy="3228975"/>
          </a:xfrm>
          <a:custGeom>
            <a:avLst/>
            <a:gdLst>
              <a:gd name="T0" fmla="*/ 1217613 w 868"/>
              <a:gd name="T1" fmla="*/ 0 h 2034"/>
              <a:gd name="T2" fmla="*/ 1311275 w 868"/>
              <a:gd name="T3" fmla="*/ 1222375 h 2034"/>
              <a:gd name="T4" fmla="*/ 819150 w 868"/>
              <a:gd name="T5" fmla="*/ 2068513 h 2034"/>
              <a:gd name="T6" fmla="*/ 301625 w 868"/>
              <a:gd name="T7" fmla="*/ 2709863 h 2034"/>
              <a:gd name="T8" fmla="*/ 0 w 868"/>
              <a:gd name="T9" fmla="*/ 3228975 h 2034"/>
              <a:gd name="T10" fmla="*/ 0 60000 65536"/>
              <a:gd name="T11" fmla="*/ 0 60000 65536"/>
              <a:gd name="T12" fmla="*/ 0 60000 65536"/>
              <a:gd name="T13" fmla="*/ 0 60000 65536"/>
              <a:gd name="T14" fmla="*/ 0 60000 65536"/>
              <a:gd name="T15" fmla="*/ 0 w 868"/>
              <a:gd name="T16" fmla="*/ 0 h 2034"/>
              <a:gd name="T17" fmla="*/ 868 w 868"/>
              <a:gd name="T18" fmla="*/ 2034 h 2034"/>
            </a:gdLst>
            <a:ahLst/>
            <a:cxnLst>
              <a:cxn ang="T10">
                <a:pos x="T0" y="T1"/>
              </a:cxn>
              <a:cxn ang="T11">
                <a:pos x="T2" y="T3"/>
              </a:cxn>
              <a:cxn ang="T12">
                <a:pos x="T4" y="T5"/>
              </a:cxn>
              <a:cxn ang="T13">
                <a:pos x="T6" y="T7"/>
              </a:cxn>
              <a:cxn ang="T14">
                <a:pos x="T8" y="T9"/>
              </a:cxn>
            </a:cxnLst>
            <a:rect l="T15" t="T16" r="T17" b="T18"/>
            <a:pathLst>
              <a:path w="868" h="2034">
                <a:moveTo>
                  <a:pt x="767" y="0"/>
                </a:moveTo>
                <a:cubicBezTo>
                  <a:pt x="817" y="276"/>
                  <a:pt x="868" y="553"/>
                  <a:pt x="826" y="770"/>
                </a:cubicBezTo>
                <a:cubicBezTo>
                  <a:pt x="784" y="987"/>
                  <a:pt x="622" y="1147"/>
                  <a:pt x="516" y="1303"/>
                </a:cubicBezTo>
                <a:cubicBezTo>
                  <a:pt x="410" y="1459"/>
                  <a:pt x="276" y="1585"/>
                  <a:pt x="190" y="1707"/>
                </a:cubicBezTo>
                <a:cubicBezTo>
                  <a:pt x="104" y="1829"/>
                  <a:pt x="32" y="1983"/>
                  <a:pt x="0" y="2034"/>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TextBox 44"/>
          <p:cNvSpPr txBox="1"/>
          <p:nvPr/>
        </p:nvSpPr>
        <p:spPr>
          <a:xfrm>
            <a:off x="6810375" y="6419850"/>
            <a:ext cx="2133918" cy="369332"/>
          </a:xfrm>
          <a:prstGeom prst="rect">
            <a:avLst/>
          </a:prstGeom>
          <a:noFill/>
        </p:spPr>
        <p:txBody>
          <a:bodyPr wrap="none" rtlCol="0">
            <a:spAutoFit/>
          </a:bodyPr>
          <a:lstStyle/>
          <a:p>
            <a:r>
              <a:rPr lang="en-US" dirty="0"/>
              <a:t>extension.umn.edu</a:t>
            </a:r>
          </a:p>
        </p:txBody>
      </p:sp>
    </p:spTree>
    <p:extLst>
      <p:ext uri="{BB962C8B-B14F-4D97-AF65-F5344CB8AC3E}">
        <p14:creationId xmlns:p14="http://schemas.microsoft.com/office/powerpoint/2010/main" val="3276959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0" y="0"/>
            <a:ext cx="5562600" cy="1460593"/>
          </a:xfrm>
        </p:spPr>
        <p:txBody>
          <a:bodyPr>
            <a:noAutofit/>
          </a:bodyPr>
          <a:lstStyle/>
          <a:p>
            <a:pPr algn="ctr"/>
            <a:r>
              <a:rPr lang="en-US" sz="3200" dirty="0"/>
              <a:t>How are soils important to the environment?  </a:t>
            </a:r>
          </a:p>
        </p:txBody>
      </p:sp>
      <p:pic>
        <p:nvPicPr>
          <p:cNvPr id="13" name="Picture 12" descr="rafting.jpg"/>
          <p:cNvPicPr>
            <a:picLocks noChangeAspect="1"/>
          </p:cNvPicPr>
          <p:nvPr/>
        </p:nvPicPr>
        <p:blipFill>
          <a:blip r:embed="rId3" cstate="print"/>
          <a:stretch>
            <a:fillRect/>
          </a:stretch>
        </p:blipFill>
        <p:spPr>
          <a:xfrm>
            <a:off x="5402155" y="3307818"/>
            <a:ext cx="2818301" cy="3327412"/>
          </a:xfrm>
          <a:prstGeom prst="rect">
            <a:avLst/>
          </a:prstGeom>
        </p:spPr>
      </p:pic>
      <p:grpSp>
        <p:nvGrpSpPr>
          <p:cNvPr id="2" name="Group 13"/>
          <p:cNvGrpSpPr>
            <a:grpSpLocks/>
          </p:cNvGrpSpPr>
          <p:nvPr/>
        </p:nvGrpSpPr>
        <p:grpSpPr bwMode="auto">
          <a:xfrm>
            <a:off x="5562600" y="152400"/>
            <a:ext cx="3200400" cy="2743200"/>
            <a:chOff x="17178" y="3840"/>
            <a:chExt cx="1046" cy="822"/>
          </a:xfrm>
        </p:grpSpPr>
        <p:sp>
          <p:nvSpPr>
            <p:cNvPr id="45" name="AutoShape 14"/>
            <p:cNvSpPr>
              <a:spLocks noChangeArrowheads="1"/>
            </p:cNvSpPr>
            <p:nvPr/>
          </p:nvSpPr>
          <p:spPr bwMode="auto">
            <a:xfrm>
              <a:off x="17698" y="4319"/>
              <a:ext cx="122" cy="70"/>
            </a:xfrm>
            <a:prstGeom prst="rightArrow">
              <a:avLst>
                <a:gd name="adj1" fmla="val 50000"/>
                <a:gd name="adj2" fmla="val 78275"/>
              </a:avLst>
            </a:prstGeom>
            <a:solidFill>
              <a:schemeClr val="tx2"/>
            </a:solidFill>
            <a:ln w="19050">
              <a:solidFill>
                <a:schemeClr val="tx1"/>
              </a:solidFill>
              <a:miter lim="800000"/>
              <a:headEnd/>
              <a:tailEnd/>
            </a:ln>
            <a:effectLst/>
          </p:spPr>
          <p:txBody>
            <a:bodyPr wrap="none" lIns="90371" tIns="44396" rIns="90371" bIns="44396">
              <a:spAutoFit/>
            </a:bodyPr>
            <a:lstStyle/>
            <a:p>
              <a:endParaRPr lang="en-US"/>
            </a:p>
          </p:txBody>
        </p:sp>
        <p:sp>
          <p:nvSpPr>
            <p:cNvPr id="46" name="Line 15"/>
            <p:cNvSpPr>
              <a:spLocks noChangeShapeType="1"/>
            </p:cNvSpPr>
            <p:nvPr/>
          </p:nvSpPr>
          <p:spPr bwMode="auto">
            <a:xfrm>
              <a:off x="17352" y="3943"/>
              <a:ext cx="39" cy="98"/>
            </a:xfrm>
            <a:prstGeom prst="line">
              <a:avLst/>
            </a:prstGeom>
            <a:noFill/>
            <a:ln w="19050">
              <a:solidFill>
                <a:schemeClr val="accent2"/>
              </a:solidFill>
              <a:round/>
              <a:headEnd/>
              <a:tailEnd/>
            </a:ln>
            <a:effectLst/>
          </p:spPr>
          <p:txBody>
            <a:bodyPr wrap="none" lIns="90371" tIns="44396" rIns="90371" bIns="44396">
              <a:spAutoFit/>
            </a:bodyPr>
            <a:lstStyle/>
            <a:p>
              <a:endParaRPr lang="en-US"/>
            </a:p>
          </p:txBody>
        </p:sp>
        <p:sp>
          <p:nvSpPr>
            <p:cNvPr id="47" name="Line 16"/>
            <p:cNvSpPr>
              <a:spLocks noChangeShapeType="1"/>
            </p:cNvSpPr>
            <p:nvPr/>
          </p:nvSpPr>
          <p:spPr bwMode="auto">
            <a:xfrm>
              <a:off x="17324" y="3972"/>
              <a:ext cx="26" cy="69"/>
            </a:xfrm>
            <a:prstGeom prst="line">
              <a:avLst/>
            </a:prstGeom>
            <a:noFill/>
            <a:ln w="19050">
              <a:solidFill>
                <a:schemeClr val="accent2"/>
              </a:solidFill>
              <a:round/>
              <a:headEnd/>
              <a:tailEnd/>
            </a:ln>
            <a:effectLst/>
          </p:spPr>
          <p:txBody>
            <a:bodyPr wrap="none" lIns="90371" tIns="44396" rIns="90371" bIns="44396">
              <a:spAutoFit/>
            </a:bodyPr>
            <a:lstStyle/>
            <a:p>
              <a:endParaRPr lang="en-US"/>
            </a:p>
          </p:txBody>
        </p:sp>
        <p:sp>
          <p:nvSpPr>
            <p:cNvPr id="48" name="Line 17"/>
            <p:cNvSpPr>
              <a:spLocks noChangeShapeType="1"/>
            </p:cNvSpPr>
            <p:nvPr/>
          </p:nvSpPr>
          <p:spPr bwMode="auto">
            <a:xfrm>
              <a:off x="17338" y="4145"/>
              <a:ext cx="25" cy="71"/>
            </a:xfrm>
            <a:prstGeom prst="line">
              <a:avLst/>
            </a:prstGeom>
            <a:noFill/>
            <a:ln w="19050">
              <a:solidFill>
                <a:schemeClr val="accent2"/>
              </a:solidFill>
              <a:round/>
              <a:headEnd/>
              <a:tailEnd/>
            </a:ln>
            <a:effectLst/>
          </p:spPr>
          <p:txBody>
            <a:bodyPr wrap="none" lIns="90371" tIns="44396" rIns="90371" bIns="44396">
              <a:spAutoFit/>
            </a:bodyPr>
            <a:lstStyle/>
            <a:p>
              <a:endParaRPr lang="en-US"/>
            </a:p>
          </p:txBody>
        </p:sp>
        <p:sp>
          <p:nvSpPr>
            <p:cNvPr id="49" name="Line 18"/>
            <p:cNvSpPr>
              <a:spLocks noChangeShapeType="1"/>
            </p:cNvSpPr>
            <p:nvPr/>
          </p:nvSpPr>
          <p:spPr bwMode="auto">
            <a:xfrm>
              <a:off x="17421" y="4232"/>
              <a:ext cx="12" cy="41"/>
            </a:xfrm>
            <a:prstGeom prst="line">
              <a:avLst/>
            </a:prstGeom>
            <a:noFill/>
            <a:ln w="19050">
              <a:solidFill>
                <a:schemeClr val="accent2"/>
              </a:solidFill>
              <a:round/>
              <a:headEnd/>
              <a:tailEnd/>
            </a:ln>
            <a:effectLst/>
          </p:spPr>
          <p:txBody>
            <a:bodyPr wrap="none" lIns="90371" tIns="44396" rIns="90371" bIns="44396">
              <a:spAutoFit/>
            </a:bodyPr>
            <a:lstStyle/>
            <a:p>
              <a:endParaRPr lang="en-US"/>
            </a:p>
          </p:txBody>
        </p:sp>
        <p:sp>
          <p:nvSpPr>
            <p:cNvPr id="50" name="Line 19"/>
            <p:cNvSpPr>
              <a:spLocks noChangeShapeType="1"/>
            </p:cNvSpPr>
            <p:nvPr/>
          </p:nvSpPr>
          <p:spPr bwMode="auto">
            <a:xfrm>
              <a:off x="17435" y="4131"/>
              <a:ext cx="12" cy="55"/>
            </a:xfrm>
            <a:prstGeom prst="line">
              <a:avLst/>
            </a:prstGeom>
            <a:noFill/>
            <a:ln w="19050">
              <a:solidFill>
                <a:schemeClr val="accent2"/>
              </a:solidFill>
              <a:round/>
              <a:headEnd/>
              <a:tailEnd/>
            </a:ln>
            <a:effectLst/>
          </p:spPr>
          <p:txBody>
            <a:bodyPr wrap="none" lIns="90371" tIns="44396" rIns="90371" bIns="44396">
              <a:spAutoFit/>
            </a:bodyPr>
            <a:lstStyle/>
            <a:p>
              <a:endParaRPr lang="en-US"/>
            </a:p>
          </p:txBody>
        </p:sp>
        <p:sp>
          <p:nvSpPr>
            <p:cNvPr id="51" name="Rectangle 20"/>
            <p:cNvSpPr>
              <a:spLocks noChangeArrowheads="1"/>
            </p:cNvSpPr>
            <p:nvPr/>
          </p:nvSpPr>
          <p:spPr bwMode="auto">
            <a:xfrm>
              <a:off x="17557" y="3940"/>
              <a:ext cx="235" cy="160"/>
            </a:xfrm>
            <a:prstGeom prst="rect">
              <a:avLst/>
            </a:prstGeom>
            <a:noFill/>
            <a:ln w="19050">
              <a:noFill/>
              <a:miter lim="800000"/>
              <a:headEnd/>
              <a:tailEnd/>
            </a:ln>
            <a:effectLst/>
          </p:spPr>
          <p:txBody>
            <a:bodyPr wrap="none" lIns="90371" tIns="44396" rIns="90371" bIns="44396">
              <a:spAutoFit/>
            </a:bodyPr>
            <a:lstStyle/>
            <a:p>
              <a:pPr defTabSz="896938"/>
              <a:r>
                <a:rPr lang="en-US" sz="2100" dirty="0">
                  <a:latin typeface="Arial Narrow" pitchFamily="34" charset="0"/>
                </a:rPr>
                <a:t>Rain</a:t>
              </a:r>
            </a:p>
          </p:txBody>
        </p:sp>
        <p:sp>
          <p:nvSpPr>
            <p:cNvPr id="52" name="Line 21"/>
            <p:cNvSpPr>
              <a:spLocks noChangeShapeType="1"/>
            </p:cNvSpPr>
            <p:nvPr/>
          </p:nvSpPr>
          <p:spPr bwMode="auto">
            <a:xfrm>
              <a:off x="17491" y="4044"/>
              <a:ext cx="25" cy="84"/>
            </a:xfrm>
            <a:prstGeom prst="line">
              <a:avLst/>
            </a:prstGeom>
            <a:noFill/>
            <a:ln w="19050">
              <a:solidFill>
                <a:schemeClr val="accent2"/>
              </a:solidFill>
              <a:round/>
              <a:headEnd/>
              <a:tailEnd/>
            </a:ln>
            <a:effectLst/>
          </p:spPr>
          <p:txBody>
            <a:bodyPr wrap="none" lIns="90371" tIns="44396" rIns="90371" bIns="44396">
              <a:spAutoFit/>
            </a:bodyPr>
            <a:lstStyle/>
            <a:p>
              <a:endParaRPr lang="en-US"/>
            </a:p>
          </p:txBody>
        </p:sp>
        <p:sp>
          <p:nvSpPr>
            <p:cNvPr id="53" name="Line 22"/>
            <p:cNvSpPr>
              <a:spLocks noChangeShapeType="1"/>
            </p:cNvSpPr>
            <p:nvPr/>
          </p:nvSpPr>
          <p:spPr bwMode="auto">
            <a:xfrm>
              <a:off x="17421" y="3957"/>
              <a:ext cx="26" cy="55"/>
            </a:xfrm>
            <a:prstGeom prst="line">
              <a:avLst/>
            </a:prstGeom>
            <a:noFill/>
            <a:ln w="19050">
              <a:solidFill>
                <a:schemeClr val="accent2"/>
              </a:solidFill>
              <a:round/>
              <a:headEnd/>
              <a:tailEnd/>
            </a:ln>
            <a:effectLst/>
          </p:spPr>
          <p:txBody>
            <a:bodyPr wrap="none" lIns="90371" tIns="44396" rIns="90371" bIns="44396">
              <a:spAutoFit/>
            </a:bodyPr>
            <a:lstStyle/>
            <a:p>
              <a:endParaRPr lang="en-US"/>
            </a:p>
          </p:txBody>
        </p:sp>
        <p:sp>
          <p:nvSpPr>
            <p:cNvPr id="54" name="Line 23"/>
            <p:cNvSpPr>
              <a:spLocks noChangeShapeType="1"/>
            </p:cNvSpPr>
            <p:nvPr/>
          </p:nvSpPr>
          <p:spPr bwMode="auto">
            <a:xfrm>
              <a:off x="17338" y="3870"/>
              <a:ext cx="25" cy="70"/>
            </a:xfrm>
            <a:prstGeom prst="line">
              <a:avLst/>
            </a:prstGeom>
            <a:noFill/>
            <a:ln w="19050">
              <a:solidFill>
                <a:schemeClr val="accent2"/>
              </a:solidFill>
              <a:round/>
              <a:headEnd/>
              <a:tailEnd/>
            </a:ln>
            <a:effectLst/>
          </p:spPr>
          <p:txBody>
            <a:bodyPr wrap="none" lIns="90371" tIns="44396" rIns="90371" bIns="44396">
              <a:spAutoFit/>
            </a:bodyPr>
            <a:lstStyle/>
            <a:p>
              <a:endParaRPr lang="en-US"/>
            </a:p>
          </p:txBody>
        </p:sp>
        <p:sp>
          <p:nvSpPr>
            <p:cNvPr id="55" name="Line 24"/>
            <p:cNvSpPr>
              <a:spLocks noChangeShapeType="1"/>
            </p:cNvSpPr>
            <p:nvPr/>
          </p:nvSpPr>
          <p:spPr bwMode="auto">
            <a:xfrm>
              <a:off x="17310" y="3870"/>
              <a:ext cx="26" cy="56"/>
            </a:xfrm>
            <a:prstGeom prst="line">
              <a:avLst/>
            </a:prstGeom>
            <a:noFill/>
            <a:ln w="19050">
              <a:solidFill>
                <a:schemeClr val="accent2"/>
              </a:solidFill>
              <a:round/>
              <a:headEnd/>
              <a:tailEnd/>
            </a:ln>
            <a:effectLst/>
          </p:spPr>
          <p:txBody>
            <a:bodyPr wrap="none" lIns="90371" tIns="44396" rIns="90371" bIns="44396">
              <a:spAutoFit/>
            </a:bodyPr>
            <a:lstStyle/>
            <a:p>
              <a:endParaRPr lang="en-US"/>
            </a:p>
          </p:txBody>
        </p:sp>
        <p:sp>
          <p:nvSpPr>
            <p:cNvPr id="56" name="Line 25"/>
            <p:cNvSpPr>
              <a:spLocks noChangeShapeType="1"/>
            </p:cNvSpPr>
            <p:nvPr/>
          </p:nvSpPr>
          <p:spPr bwMode="auto">
            <a:xfrm>
              <a:off x="17283" y="3943"/>
              <a:ext cx="39" cy="84"/>
            </a:xfrm>
            <a:prstGeom prst="line">
              <a:avLst/>
            </a:prstGeom>
            <a:noFill/>
            <a:ln w="19050">
              <a:solidFill>
                <a:schemeClr val="accent2"/>
              </a:solidFill>
              <a:round/>
              <a:headEnd/>
              <a:tailEnd/>
            </a:ln>
            <a:effectLst/>
          </p:spPr>
          <p:txBody>
            <a:bodyPr wrap="none" lIns="90371" tIns="44396" rIns="90371" bIns="44396">
              <a:spAutoFit/>
            </a:bodyPr>
            <a:lstStyle/>
            <a:p>
              <a:endParaRPr lang="en-US"/>
            </a:p>
          </p:txBody>
        </p:sp>
        <p:sp>
          <p:nvSpPr>
            <p:cNvPr id="57" name="Line 26"/>
            <p:cNvSpPr>
              <a:spLocks noChangeShapeType="1"/>
            </p:cNvSpPr>
            <p:nvPr/>
          </p:nvSpPr>
          <p:spPr bwMode="auto">
            <a:xfrm>
              <a:off x="17491" y="4131"/>
              <a:ext cx="39" cy="85"/>
            </a:xfrm>
            <a:prstGeom prst="line">
              <a:avLst/>
            </a:prstGeom>
            <a:noFill/>
            <a:ln w="19050">
              <a:solidFill>
                <a:schemeClr val="accent2"/>
              </a:solidFill>
              <a:round/>
              <a:headEnd/>
              <a:tailEnd/>
            </a:ln>
            <a:effectLst/>
          </p:spPr>
          <p:txBody>
            <a:bodyPr wrap="none" lIns="90371" tIns="44396" rIns="90371" bIns="44396">
              <a:spAutoFit/>
            </a:bodyPr>
            <a:lstStyle/>
            <a:p>
              <a:endParaRPr lang="en-US"/>
            </a:p>
          </p:txBody>
        </p:sp>
        <p:sp>
          <p:nvSpPr>
            <p:cNvPr id="58" name="Line 27"/>
            <p:cNvSpPr>
              <a:spLocks noChangeShapeType="1"/>
            </p:cNvSpPr>
            <p:nvPr/>
          </p:nvSpPr>
          <p:spPr bwMode="auto">
            <a:xfrm>
              <a:off x="17463" y="4174"/>
              <a:ext cx="39" cy="85"/>
            </a:xfrm>
            <a:prstGeom prst="line">
              <a:avLst/>
            </a:prstGeom>
            <a:noFill/>
            <a:ln w="19050">
              <a:solidFill>
                <a:schemeClr val="accent2"/>
              </a:solidFill>
              <a:round/>
              <a:headEnd/>
              <a:tailEnd/>
            </a:ln>
            <a:effectLst/>
          </p:spPr>
          <p:txBody>
            <a:bodyPr wrap="none" lIns="90371" tIns="44396" rIns="90371" bIns="44396">
              <a:spAutoFit/>
            </a:bodyPr>
            <a:lstStyle/>
            <a:p>
              <a:endParaRPr lang="en-US"/>
            </a:p>
          </p:txBody>
        </p:sp>
        <p:sp>
          <p:nvSpPr>
            <p:cNvPr id="59" name="Line 28"/>
            <p:cNvSpPr>
              <a:spLocks noChangeShapeType="1"/>
            </p:cNvSpPr>
            <p:nvPr/>
          </p:nvSpPr>
          <p:spPr bwMode="auto">
            <a:xfrm>
              <a:off x="17393" y="4145"/>
              <a:ext cx="12" cy="41"/>
            </a:xfrm>
            <a:prstGeom prst="line">
              <a:avLst/>
            </a:prstGeom>
            <a:noFill/>
            <a:ln w="19050">
              <a:solidFill>
                <a:schemeClr val="accent2"/>
              </a:solidFill>
              <a:round/>
              <a:headEnd/>
              <a:tailEnd/>
            </a:ln>
            <a:effectLst/>
          </p:spPr>
          <p:txBody>
            <a:bodyPr wrap="none" lIns="90371" tIns="44396" rIns="90371" bIns="44396">
              <a:spAutoFit/>
            </a:bodyPr>
            <a:lstStyle/>
            <a:p>
              <a:endParaRPr lang="en-US"/>
            </a:p>
          </p:txBody>
        </p:sp>
        <p:sp>
          <p:nvSpPr>
            <p:cNvPr id="60" name="Line 29"/>
            <p:cNvSpPr>
              <a:spLocks noChangeShapeType="1"/>
            </p:cNvSpPr>
            <p:nvPr/>
          </p:nvSpPr>
          <p:spPr bwMode="auto">
            <a:xfrm>
              <a:off x="17449" y="4203"/>
              <a:ext cx="25" cy="56"/>
            </a:xfrm>
            <a:prstGeom prst="line">
              <a:avLst/>
            </a:prstGeom>
            <a:noFill/>
            <a:ln w="19050">
              <a:solidFill>
                <a:schemeClr val="accent2"/>
              </a:solidFill>
              <a:round/>
              <a:headEnd/>
              <a:tailEnd/>
            </a:ln>
            <a:effectLst/>
          </p:spPr>
          <p:txBody>
            <a:bodyPr wrap="none" lIns="90371" tIns="44396" rIns="90371" bIns="44396">
              <a:spAutoFit/>
            </a:bodyPr>
            <a:lstStyle/>
            <a:p>
              <a:endParaRPr lang="en-US"/>
            </a:p>
          </p:txBody>
        </p:sp>
        <p:sp>
          <p:nvSpPr>
            <p:cNvPr id="61" name="Line 30"/>
            <p:cNvSpPr>
              <a:spLocks noChangeShapeType="1"/>
            </p:cNvSpPr>
            <p:nvPr/>
          </p:nvSpPr>
          <p:spPr bwMode="auto">
            <a:xfrm>
              <a:off x="17435" y="3870"/>
              <a:ext cx="53" cy="142"/>
            </a:xfrm>
            <a:prstGeom prst="line">
              <a:avLst/>
            </a:prstGeom>
            <a:noFill/>
            <a:ln w="19050">
              <a:solidFill>
                <a:schemeClr val="accent2"/>
              </a:solidFill>
              <a:round/>
              <a:headEnd/>
              <a:tailEnd/>
            </a:ln>
            <a:effectLst/>
          </p:spPr>
          <p:txBody>
            <a:bodyPr wrap="none" lIns="90371" tIns="44396" rIns="90371" bIns="44396">
              <a:spAutoFit/>
            </a:bodyPr>
            <a:lstStyle/>
            <a:p>
              <a:endParaRPr lang="en-US"/>
            </a:p>
          </p:txBody>
        </p:sp>
        <p:sp>
          <p:nvSpPr>
            <p:cNvPr id="62" name="Line 31"/>
            <p:cNvSpPr>
              <a:spLocks noChangeShapeType="1"/>
            </p:cNvSpPr>
            <p:nvPr/>
          </p:nvSpPr>
          <p:spPr bwMode="auto">
            <a:xfrm>
              <a:off x="17255" y="3963"/>
              <a:ext cx="39" cy="113"/>
            </a:xfrm>
            <a:prstGeom prst="line">
              <a:avLst/>
            </a:prstGeom>
            <a:noFill/>
            <a:ln w="19050">
              <a:solidFill>
                <a:schemeClr val="accent2"/>
              </a:solidFill>
              <a:round/>
              <a:headEnd/>
              <a:tailEnd/>
            </a:ln>
            <a:effectLst/>
          </p:spPr>
          <p:txBody>
            <a:bodyPr wrap="none" lIns="90371" tIns="44396" rIns="90371" bIns="44396">
              <a:spAutoFit/>
            </a:bodyPr>
            <a:lstStyle/>
            <a:p>
              <a:endParaRPr lang="en-US"/>
            </a:p>
          </p:txBody>
        </p:sp>
        <p:sp>
          <p:nvSpPr>
            <p:cNvPr id="63" name="Line 32"/>
            <p:cNvSpPr>
              <a:spLocks noChangeShapeType="1"/>
            </p:cNvSpPr>
            <p:nvPr/>
          </p:nvSpPr>
          <p:spPr bwMode="auto">
            <a:xfrm>
              <a:off x="17560" y="4189"/>
              <a:ext cx="39" cy="99"/>
            </a:xfrm>
            <a:prstGeom prst="line">
              <a:avLst/>
            </a:prstGeom>
            <a:noFill/>
            <a:ln w="19050">
              <a:solidFill>
                <a:schemeClr val="accent2"/>
              </a:solidFill>
              <a:round/>
              <a:headEnd/>
              <a:tailEnd/>
            </a:ln>
            <a:effectLst/>
          </p:spPr>
          <p:txBody>
            <a:bodyPr wrap="none" lIns="90371" tIns="44396" rIns="90371" bIns="44396">
              <a:spAutoFit/>
            </a:bodyPr>
            <a:lstStyle/>
            <a:p>
              <a:endParaRPr lang="en-US"/>
            </a:p>
          </p:txBody>
        </p:sp>
        <p:sp>
          <p:nvSpPr>
            <p:cNvPr id="64" name="Line 33"/>
            <p:cNvSpPr>
              <a:spLocks noChangeShapeType="1"/>
            </p:cNvSpPr>
            <p:nvPr/>
          </p:nvSpPr>
          <p:spPr bwMode="auto">
            <a:xfrm>
              <a:off x="17532" y="4276"/>
              <a:ext cx="25" cy="70"/>
            </a:xfrm>
            <a:prstGeom prst="line">
              <a:avLst/>
            </a:prstGeom>
            <a:noFill/>
            <a:ln w="19050">
              <a:solidFill>
                <a:schemeClr val="accent2"/>
              </a:solidFill>
              <a:round/>
              <a:headEnd/>
              <a:tailEnd/>
            </a:ln>
            <a:effectLst/>
          </p:spPr>
          <p:txBody>
            <a:bodyPr wrap="none" lIns="90371" tIns="44396" rIns="90371" bIns="44396">
              <a:spAutoFit/>
            </a:bodyPr>
            <a:lstStyle/>
            <a:p>
              <a:endParaRPr lang="en-US"/>
            </a:p>
          </p:txBody>
        </p:sp>
        <p:sp>
          <p:nvSpPr>
            <p:cNvPr id="65" name="Rectangle 34"/>
            <p:cNvSpPr>
              <a:spLocks noChangeArrowheads="1"/>
            </p:cNvSpPr>
            <p:nvPr/>
          </p:nvSpPr>
          <p:spPr bwMode="auto">
            <a:xfrm>
              <a:off x="17866" y="4276"/>
              <a:ext cx="322" cy="160"/>
            </a:xfrm>
            <a:prstGeom prst="rect">
              <a:avLst/>
            </a:prstGeom>
            <a:noFill/>
            <a:ln w="19050">
              <a:noFill/>
              <a:miter lim="800000"/>
              <a:headEnd/>
              <a:tailEnd/>
            </a:ln>
            <a:effectLst/>
          </p:spPr>
          <p:txBody>
            <a:bodyPr wrap="none" lIns="90371" tIns="44396" rIns="90371" bIns="44396">
              <a:spAutoFit/>
            </a:bodyPr>
            <a:lstStyle/>
            <a:p>
              <a:pPr defTabSz="896938"/>
              <a:r>
                <a:rPr lang="en-US" sz="2100" dirty="0">
                  <a:latin typeface="Arial Narrow" pitchFamily="34" charset="0"/>
                </a:rPr>
                <a:t>Runoff</a:t>
              </a:r>
            </a:p>
          </p:txBody>
        </p:sp>
        <p:sp>
          <p:nvSpPr>
            <p:cNvPr id="66" name="Freeform 35"/>
            <p:cNvSpPr>
              <a:spLocks/>
            </p:cNvSpPr>
            <p:nvPr/>
          </p:nvSpPr>
          <p:spPr bwMode="auto">
            <a:xfrm>
              <a:off x="17234" y="4269"/>
              <a:ext cx="900" cy="375"/>
            </a:xfrm>
            <a:custGeom>
              <a:avLst/>
              <a:gdLst/>
              <a:ahLst/>
              <a:cxnLst>
                <a:cxn ang="0">
                  <a:pos x="113" y="1099"/>
                </a:cxn>
                <a:cxn ang="0">
                  <a:pos x="58" y="1001"/>
                </a:cxn>
                <a:cxn ang="0">
                  <a:pos x="58" y="901"/>
                </a:cxn>
                <a:cxn ang="0">
                  <a:pos x="58" y="802"/>
                </a:cxn>
                <a:cxn ang="0">
                  <a:pos x="43" y="701"/>
                </a:cxn>
                <a:cxn ang="0">
                  <a:pos x="28" y="586"/>
                </a:cxn>
                <a:cxn ang="0">
                  <a:pos x="15" y="487"/>
                </a:cxn>
                <a:cxn ang="0">
                  <a:pos x="15" y="386"/>
                </a:cxn>
                <a:cxn ang="0">
                  <a:pos x="15" y="300"/>
                </a:cxn>
                <a:cxn ang="0">
                  <a:pos x="0" y="200"/>
                </a:cxn>
                <a:cxn ang="0">
                  <a:pos x="0" y="86"/>
                </a:cxn>
                <a:cxn ang="0">
                  <a:pos x="43" y="15"/>
                </a:cxn>
                <a:cxn ang="0">
                  <a:pos x="129" y="15"/>
                </a:cxn>
                <a:cxn ang="0">
                  <a:pos x="215" y="0"/>
                </a:cxn>
                <a:cxn ang="0">
                  <a:pos x="315" y="0"/>
                </a:cxn>
                <a:cxn ang="0">
                  <a:pos x="415" y="15"/>
                </a:cxn>
                <a:cxn ang="0">
                  <a:pos x="501" y="43"/>
                </a:cxn>
                <a:cxn ang="0">
                  <a:pos x="587" y="71"/>
                </a:cxn>
                <a:cxn ang="0">
                  <a:pos x="673" y="71"/>
                </a:cxn>
                <a:cxn ang="0">
                  <a:pos x="744" y="114"/>
                </a:cxn>
                <a:cxn ang="0">
                  <a:pos x="830" y="172"/>
                </a:cxn>
                <a:cxn ang="0">
                  <a:pos x="902" y="243"/>
                </a:cxn>
                <a:cxn ang="0">
                  <a:pos x="988" y="286"/>
                </a:cxn>
                <a:cxn ang="0">
                  <a:pos x="1074" y="286"/>
                </a:cxn>
                <a:cxn ang="0">
                  <a:pos x="1173" y="300"/>
                </a:cxn>
                <a:cxn ang="0">
                  <a:pos x="1259" y="329"/>
                </a:cxn>
                <a:cxn ang="0">
                  <a:pos x="1331" y="401"/>
                </a:cxn>
                <a:cxn ang="0">
                  <a:pos x="1402" y="472"/>
                </a:cxn>
                <a:cxn ang="0">
                  <a:pos x="1474" y="543"/>
                </a:cxn>
                <a:cxn ang="0">
                  <a:pos x="1560" y="572"/>
                </a:cxn>
                <a:cxn ang="0">
                  <a:pos x="1646" y="601"/>
                </a:cxn>
                <a:cxn ang="0">
                  <a:pos x="1732" y="630"/>
                </a:cxn>
                <a:cxn ang="0">
                  <a:pos x="1818" y="644"/>
                </a:cxn>
                <a:cxn ang="0">
                  <a:pos x="1918" y="658"/>
                </a:cxn>
                <a:cxn ang="0">
                  <a:pos x="2004" y="673"/>
                </a:cxn>
                <a:cxn ang="0">
                  <a:pos x="2090" y="701"/>
                </a:cxn>
                <a:cxn ang="0">
                  <a:pos x="2189" y="744"/>
                </a:cxn>
                <a:cxn ang="0">
                  <a:pos x="2275" y="772"/>
                </a:cxn>
                <a:cxn ang="0">
                  <a:pos x="2362" y="830"/>
                </a:cxn>
                <a:cxn ang="0">
                  <a:pos x="2448" y="887"/>
                </a:cxn>
                <a:cxn ang="0">
                  <a:pos x="2547" y="930"/>
                </a:cxn>
                <a:cxn ang="0">
                  <a:pos x="2633" y="944"/>
                </a:cxn>
                <a:cxn ang="0">
                  <a:pos x="2719" y="959"/>
                </a:cxn>
                <a:cxn ang="0">
                  <a:pos x="2819" y="973"/>
                </a:cxn>
                <a:cxn ang="0">
                  <a:pos x="2905" y="1001"/>
                </a:cxn>
                <a:cxn ang="0">
                  <a:pos x="2991" y="1001"/>
                </a:cxn>
                <a:cxn ang="0">
                  <a:pos x="3034" y="1073"/>
                </a:cxn>
                <a:cxn ang="0">
                  <a:pos x="3034" y="1173"/>
                </a:cxn>
              </a:cxnLst>
              <a:rect l="0" t="0" r="r" b="b"/>
              <a:pathLst>
                <a:path w="3049" h="1217">
                  <a:moveTo>
                    <a:pt x="113" y="1099"/>
                  </a:moveTo>
                  <a:lnTo>
                    <a:pt x="113" y="1099"/>
                  </a:lnTo>
                  <a:lnTo>
                    <a:pt x="71" y="1044"/>
                  </a:lnTo>
                  <a:lnTo>
                    <a:pt x="58" y="1001"/>
                  </a:lnTo>
                  <a:lnTo>
                    <a:pt x="58" y="944"/>
                  </a:lnTo>
                  <a:lnTo>
                    <a:pt x="58" y="901"/>
                  </a:lnTo>
                  <a:lnTo>
                    <a:pt x="58" y="858"/>
                  </a:lnTo>
                  <a:lnTo>
                    <a:pt x="58" y="802"/>
                  </a:lnTo>
                  <a:lnTo>
                    <a:pt x="43" y="759"/>
                  </a:lnTo>
                  <a:lnTo>
                    <a:pt x="43" y="701"/>
                  </a:lnTo>
                  <a:lnTo>
                    <a:pt x="28" y="644"/>
                  </a:lnTo>
                  <a:lnTo>
                    <a:pt x="28" y="586"/>
                  </a:lnTo>
                  <a:lnTo>
                    <a:pt x="15" y="543"/>
                  </a:lnTo>
                  <a:lnTo>
                    <a:pt x="15" y="487"/>
                  </a:lnTo>
                  <a:lnTo>
                    <a:pt x="15" y="444"/>
                  </a:lnTo>
                  <a:lnTo>
                    <a:pt x="15" y="386"/>
                  </a:lnTo>
                  <a:lnTo>
                    <a:pt x="15" y="343"/>
                  </a:lnTo>
                  <a:lnTo>
                    <a:pt x="15" y="300"/>
                  </a:lnTo>
                  <a:lnTo>
                    <a:pt x="0" y="243"/>
                  </a:lnTo>
                  <a:lnTo>
                    <a:pt x="0" y="200"/>
                  </a:lnTo>
                  <a:lnTo>
                    <a:pt x="0" y="143"/>
                  </a:lnTo>
                  <a:lnTo>
                    <a:pt x="0" y="86"/>
                  </a:lnTo>
                  <a:lnTo>
                    <a:pt x="0" y="43"/>
                  </a:lnTo>
                  <a:lnTo>
                    <a:pt x="43" y="15"/>
                  </a:lnTo>
                  <a:lnTo>
                    <a:pt x="86" y="15"/>
                  </a:lnTo>
                  <a:lnTo>
                    <a:pt x="129" y="15"/>
                  </a:lnTo>
                  <a:lnTo>
                    <a:pt x="172" y="0"/>
                  </a:lnTo>
                  <a:lnTo>
                    <a:pt x="215" y="0"/>
                  </a:lnTo>
                  <a:lnTo>
                    <a:pt x="258" y="0"/>
                  </a:lnTo>
                  <a:lnTo>
                    <a:pt x="315" y="0"/>
                  </a:lnTo>
                  <a:lnTo>
                    <a:pt x="358" y="0"/>
                  </a:lnTo>
                  <a:lnTo>
                    <a:pt x="415" y="15"/>
                  </a:lnTo>
                  <a:lnTo>
                    <a:pt x="458" y="15"/>
                  </a:lnTo>
                  <a:lnTo>
                    <a:pt x="501" y="43"/>
                  </a:lnTo>
                  <a:lnTo>
                    <a:pt x="544" y="58"/>
                  </a:lnTo>
                  <a:lnTo>
                    <a:pt x="587" y="71"/>
                  </a:lnTo>
                  <a:lnTo>
                    <a:pt x="630" y="71"/>
                  </a:lnTo>
                  <a:lnTo>
                    <a:pt x="673" y="71"/>
                  </a:lnTo>
                  <a:lnTo>
                    <a:pt x="716" y="71"/>
                  </a:lnTo>
                  <a:lnTo>
                    <a:pt x="744" y="114"/>
                  </a:lnTo>
                  <a:lnTo>
                    <a:pt x="787" y="143"/>
                  </a:lnTo>
                  <a:lnTo>
                    <a:pt x="830" y="172"/>
                  </a:lnTo>
                  <a:lnTo>
                    <a:pt x="873" y="200"/>
                  </a:lnTo>
                  <a:lnTo>
                    <a:pt x="902" y="243"/>
                  </a:lnTo>
                  <a:lnTo>
                    <a:pt x="945" y="272"/>
                  </a:lnTo>
                  <a:lnTo>
                    <a:pt x="988" y="286"/>
                  </a:lnTo>
                  <a:lnTo>
                    <a:pt x="1031" y="286"/>
                  </a:lnTo>
                  <a:lnTo>
                    <a:pt x="1074" y="286"/>
                  </a:lnTo>
                  <a:lnTo>
                    <a:pt x="1117" y="300"/>
                  </a:lnTo>
                  <a:lnTo>
                    <a:pt x="1173" y="300"/>
                  </a:lnTo>
                  <a:lnTo>
                    <a:pt x="1216" y="315"/>
                  </a:lnTo>
                  <a:lnTo>
                    <a:pt x="1259" y="329"/>
                  </a:lnTo>
                  <a:lnTo>
                    <a:pt x="1274" y="372"/>
                  </a:lnTo>
                  <a:lnTo>
                    <a:pt x="1331" y="401"/>
                  </a:lnTo>
                  <a:lnTo>
                    <a:pt x="1374" y="429"/>
                  </a:lnTo>
                  <a:lnTo>
                    <a:pt x="1402" y="472"/>
                  </a:lnTo>
                  <a:lnTo>
                    <a:pt x="1445" y="500"/>
                  </a:lnTo>
                  <a:lnTo>
                    <a:pt x="1474" y="543"/>
                  </a:lnTo>
                  <a:lnTo>
                    <a:pt x="1517" y="558"/>
                  </a:lnTo>
                  <a:lnTo>
                    <a:pt x="1560" y="572"/>
                  </a:lnTo>
                  <a:lnTo>
                    <a:pt x="1603" y="586"/>
                  </a:lnTo>
                  <a:lnTo>
                    <a:pt x="1646" y="601"/>
                  </a:lnTo>
                  <a:lnTo>
                    <a:pt x="1689" y="615"/>
                  </a:lnTo>
                  <a:lnTo>
                    <a:pt x="1732" y="630"/>
                  </a:lnTo>
                  <a:lnTo>
                    <a:pt x="1775" y="644"/>
                  </a:lnTo>
                  <a:lnTo>
                    <a:pt x="1818" y="644"/>
                  </a:lnTo>
                  <a:lnTo>
                    <a:pt x="1875" y="658"/>
                  </a:lnTo>
                  <a:lnTo>
                    <a:pt x="1918" y="658"/>
                  </a:lnTo>
                  <a:lnTo>
                    <a:pt x="1961" y="673"/>
                  </a:lnTo>
                  <a:lnTo>
                    <a:pt x="2004" y="673"/>
                  </a:lnTo>
                  <a:lnTo>
                    <a:pt x="2047" y="687"/>
                  </a:lnTo>
                  <a:lnTo>
                    <a:pt x="2090" y="701"/>
                  </a:lnTo>
                  <a:lnTo>
                    <a:pt x="2133" y="729"/>
                  </a:lnTo>
                  <a:lnTo>
                    <a:pt x="2189" y="744"/>
                  </a:lnTo>
                  <a:lnTo>
                    <a:pt x="2232" y="759"/>
                  </a:lnTo>
                  <a:lnTo>
                    <a:pt x="2275" y="772"/>
                  </a:lnTo>
                  <a:lnTo>
                    <a:pt x="2319" y="802"/>
                  </a:lnTo>
                  <a:lnTo>
                    <a:pt x="2362" y="830"/>
                  </a:lnTo>
                  <a:lnTo>
                    <a:pt x="2405" y="858"/>
                  </a:lnTo>
                  <a:lnTo>
                    <a:pt x="2448" y="887"/>
                  </a:lnTo>
                  <a:lnTo>
                    <a:pt x="2504" y="916"/>
                  </a:lnTo>
                  <a:lnTo>
                    <a:pt x="2547" y="930"/>
                  </a:lnTo>
                  <a:lnTo>
                    <a:pt x="2590" y="944"/>
                  </a:lnTo>
                  <a:lnTo>
                    <a:pt x="2633" y="944"/>
                  </a:lnTo>
                  <a:lnTo>
                    <a:pt x="2676" y="959"/>
                  </a:lnTo>
                  <a:lnTo>
                    <a:pt x="2719" y="959"/>
                  </a:lnTo>
                  <a:lnTo>
                    <a:pt x="2776" y="973"/>
                  </a:lnTo>
                  <a:lnTo>
                    <a:pt x="2819" y="973"/>
                  </a:lnTo>
                  <a:lnTo>
                    <a:pt x="2862" y="987"/>
                  </a:lnTo>
                  <a:lnTo>
                    <a:pt x="2905" y="1001"/>
                  </a:lnTo>
                  <a:lnTo>
                    <a:pt x="2948" y="1001"/>
                  </a:lnTo>
                  <a:lnTo>
                    <a:pt x="2991" y="1001"/>
                  </a:lnTo>
                  <a:lnTo>
                    <a:pt x="3034" y="1030"/>
                  </a:lnTo>
                  <a:lnTo>
                    <a:pt x="3034" y="1073"/>
                  </a:lnTo>
                  <a:lnTo>
                    <a:pt x="3034" y="1116"/>
                  </a:lnTo>
                  <a:lnTo>
                    <a:pt x="3034" y="1173"/>
                  </a:lnTo>
                  <a:lnTo>
                    <a:pt x="3048" y="1216"/>
                  </a:lnTo>
                </a:path>
              </a:pathLst>
            </a:custGeom>
            <a:gradFill rotWithShape="0">
              <a:gsLst>
                <a:gs pos="0">
                  <a:srgbClr val="D49E4A"/>
                </a:gs>
                <a:gs pos="100000">
                  <a:srgbClr val="D49E4A">
                    <a:gamma/>
                    <a:shade val="29804"/>
                    <a:invGamma/>
                  </a:srgbClr>
                </a:gs>
              </a:gsLst>
              <a:lin ang="18900000" scaled="1"/>
            </a:gradFill>
            <a:ln w="19050" cap="rnd" cmpd="sng">
              <a:solidFill>
                <a:schemeClr val="tx1"/>
              </a:solidFill>
              <a:prstDash val="solid"/>
              <a:round/>
              <a:headEnd type="none" w="med" len="med"/>
              <a:tailEnd type="none" w="med" len="med"/>
            </a:ln>
            <a:effectLst/>
          </p:spPr>
          <p:txBody>
            <a:bodyPr wrap="none" lIns="90371" tIns="44396" rIns="90371" bIns="44396">
              <a:spAutoFit/>
            </a:bodyPr>
            <a:lstStyle/>
            <a:p>
              <a:endParaRPr lang="en-US"/>
            </a:p>
          </p:txBody>
        </p:sp>
        <p:sp>
          <p:nvSpPr>
            <p:cNvPr id="67" name="Rectangle 36"/>
            <p:cNvSpPr>
              <a:spLocks noChangeArrowheads="1"/>
            </p:cNvSpPr>
            <p:nvPr/>
          </p:nvSpPr>
          <p:spPr bwMode="auto">
            <a:xfrm>
              <a:off x="17238" y="4285"/>
              <a:ext cx="197" cy="160"/>
            </a:xfrm>
            <a:prstGeom prst="rect">
              <a:avLst/>
            </a:prstGeom>
            <a:noFill/>
            <a:ln w="19050">
              <a:noFill/>
              <a:miter lim="800000"/>
              <a:headEnd/>
              <a:tailEnd/>
            </a:ln>
            <a:effectLst/>
          </p:spPr>
          <p:txBody>
            <a:bodyPr wrap="none" lIns="90371" tIns="44396" rIns="90371" bIns="44396">
              <a:spAutoFit/>
            </a:bodyPr>
            <a:lstStyle/>
            <a:p>
              <a:pPr defTabSz="896938"/>
              <a:r>
                <a:rPr lang="en-US" sz="2100">
                  <a:solidFill>
                    <a:schemeClr val="bg1"/>
                  </a:solidFill>
                  <a:latin typeface="Arial Narrow" pitchFamily="34" charset="0"/>
                </a:rPr>
                <a:t>Soil</a:t>
              </a:r>
            </a:p>
          </p:txBody>
        </p:sp>
        <p:sp>
          <p:nvSpPr>
            <p:cNvPr id="68" name="AutoShape 37"/>
            <p:cNvSpPr>
              <a:spLocks noChangeArrowheads="1"/>
            </p:cNvSpPr>
            <p:nvPr/>
          </p:nvSpPr>
          <p:spPr bwMode="auto">
            <a:xfrm rot="16200000" flipH="1">
              <a:off x="17503" y="4394"/>
              <a:ext cx="70" cy="94"/>
            </a:xfrm>
            <a:prstGeom prst="rightArrow">
              <a:avLst>
                <a:gd name="adj1" fmla="val 50000"/>
                <a:gd name="adj2" fmla="val 50005"/>
              </a:avLst>
            </a:prstGeom>
            <a:solidFill>
              <a:schemeClr val="tx2"/>
            </a:solidFill>
            <a:ln w="19050">
              <a:solidFill>
                <a:schemeClr val="tx1"/>
              </a:solidFill>
              <a:miter lim="800000"/>
              <a:headEnd/>
              <a:tailEnd/>
            </a:ln>
            <a:effectLst/>
          </p:spPr>
          <p:txBody>
            <a:bodyPr wrap="none" lIns="90371" tIns="44396" rIns="90371" bIns="44396">
              <a:spAutoFit/>
            </a:bodyPr>
            <a:lstStyle/>
            <a:p>
              <a:endParaRPr lang="en-US"/>
            </a:p>
          </p:txBody>
        </p:sp>
        <p:sp>
          <p:nvSpPr>
            <p:cNvPr id="69" name="Rectangle 38"/>
            <p:cNvSpPr>
              <a:spLocks noChangeArrowheads="1"/>
            </p:cNvSpPr>
            <p:nvPr/>
          </p:nvSpPr>
          <p:spPr bwMode="auto">
            <a:xfrm>
              <a:off x="17431" y="4470"/>
              <a:ext cx="459" cy="160"/>
            </a:xfrm>
            <a:prstGeom prst="rect">
              <a:avLst/>
            </a:prstGeom>
            <a:noFill/>
            <a:ln w="19050">
              <a:noFill/>
              <a:miter lim="800000"/>
              <a:headEnd/>
              <a:tailEnd/>
            </a:ln>
            <a:effectLst/>
          </p:spPr>
          <p:txBody>
            <a:bodyPr wrap="none" lIns="90371" tIns="44396" rIns="90371" bIns="44396">
              <a:spAutoFit/>
            </a:bodyPr>
            <a:lstStyle/>
            <a:p>
              <a:pPr defTabSz="896938"/>
              <a:r>
                <a:rPr lang="en-US" sz="2100" dirty="0">
                  <a:solidFill>
                    <a:schemeClr val="bg1"/>
                  </a:solidFill>
                  <a:latin typeface="Arial Narrow" pitchFamily="34" charset="0"/>
                </a:rPr>
                <a:t>Infiltration</a:t>
              </a:r>
            </a:p>
          </p:txBody>
        </p:sp>
        <p:sp>
          <p:nvSpPr>
            <p:cNvPr id="70" name="Rectangle 39"/>
            <p:cNvSpPr>
              <a:spLocks noChangeArrowheads="1"/>
            </p:cNvSpPr>
            <p:nvPr/>
          </p:nvSpPr>
          <p:spPr bwMode="auto">
            <a:xfrm>
              <a:off x="17178" y="3840"/>
              <a:ext cx="1046" cy="822"/>
            </a:xfrm>
            <a:prstGeom prst="rect">
              <a:avLst/>
            </a:prstGeom>
            <a:noFill/>
            <a:ln w="19050">
              <a:solidFill>
                <a:schemeClr val="tx1"/>
              </a:solidFill>
              <a:miter lim="800000"/>
              <a:headEnd/>
              <a:tailEnd/>
            </a:ln>
            <a:effectLst/>
          </p:spPr>
          <p:txBody>
            <a:bodyPr wrap="none" lIns="90371" tIns="44396" rIns="90371" bIns="44396">
              <a:spAutoFit/>
            </a:bodyPr>
            <a:lstStyle/>
            <a:p>
              <a:endParaRPr lang="en-US"/>
            </a:p>
          </p:txBody>
        </p:sp>
      </p:grpSp>
      <p:sp>
        <p:nvSpPr>
          <p:cNvPr id="3" name="TextBox 2"/>
          <p:cNvSpPr txBox="1"/>
          <p:nvPr/>
        </p:nvSpPr>
        <p:spPr>
          <a:xfrm>
            <a:off x="379167" y="5070669"/>
            <a:ext cx="4407408" cy="1384995"/>
          </a:xfrm>
          <a:prstGeom prst="rect">
            <a:avLst/>
          </a:prstGeom>
          <a:noFill/>
        </p:spPr>
        <p:txBody>
          <a:bodyPr wrap="square" rtlCol="0">
            <a:spAutoFit/>
          </a:bodyPr>
          <a:lstStyle/>
          <a:p>
            <a:r>
              <a:rPr lang="en-US" sz="2800" dirty="0"/>
              <a:t>Controlling runoff is key to protecting water resources and controlling erosion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484" y="1317092"/>
            <a:ext cx="3950666" cy="3595436"/>
          </a:xfrm>
          <a:prstGeom prst="rect">
            <a:avLst/>
          </a:prstGeom>
        </p:spPr>
      </p:pic>
    </p:spTree>
    <p:extLst>
      <p:ext uri="{BB962C8B-B14F-4D97-AF65-F5344CB8AC3E}">
        <p14:creationId xmlns:p14="http://schemas.microsoft.com/office/powerpoint/2010/main" val="1735114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sz="3600" dirty="0"/>
          </a:p>
        </p:txBody>
      </p:sp>
      <p:sp>
        <p:nvSpPr>
          <p:cNvPr id="2" name="Content Placeholder 1">
            <a:extLst>
              <a:ext uri="{FF2B5EF4-FFF2-40B4-BE49-F238E27FC236}">
                <a16:creationId xmlns:a16="http://schemas.microsoft.com/office/drawing/2014/main" id="{E6F2BC58-1942-F8E8-9FC9-1F243E5A1233}"/>
              </a:ext>
            </a:extLst>
          </p:cNvPr>
          <p:cNvSpPr>
            <a:spLocks noGrp="1"/>
          </p:cNvSpPr>
          <p:nvPr>
            <p:ph sz="quarter" idx="4"/>
          </p:nvPr>
        </p:nvSpPr>
        <p:spPr/>
        <p:txBody>
          <a:bodyPr/>
          <a:lstStyle/>
          <a:p>
            <a:endParaRPr lang="en-US" dirty="0"/>
          </a:p>
        </p:txBody>
      </p:sp>
      <p:pic>
        <p:nvPicPr>
          <p:cNvPr id="4098" name="Picture 2" descr="What is My Soil Test Report Telling Me?">
            <a:extLst>
              <a:ext uri="{FF2B5EF4-FFF2-40B4-BE49-F238E27FC236}">
                <a16:creationId xmlns:a16="http://schemas.microsoft.com/office/drawing/2014/main" id="{162DC122-FC7E-4C7E-2BCA-83A045AA5DE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683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AD6BF2-0B6A-694D-3047-B3CD6B0F6028}"/>
              </a:ext>
            </a:extLst>
          </p:cNvPr>
          <p:cNvSpPr txBox="1"/>
          <p:nvPr/>
        </p:nvSpPr>
        <p:spPr>
          <a:xfrm>
            <a:off x="432816" y="5016699"/>
            <a:ext cx="8278368" cy="1477328"/>
          </a:xfrm>
          <a:prstGeom prst="rect">
            <a:avLst/>
          </a:prstGeom>
          <a:noFill/>
        </p:spPr>
        <p:txBody>
          <a:bodyPr wrap="square">
            <a:spAutoFit/>
          </a:bodyPr>
          <a:lstStyle/>
          <a:p>
            <a:r>
              <a:rPr lang="en-US" b="0" i="0" dirty="0">
                <a:solidFill>
                  <a:srgbClr val="333333"/>
                </a:solidFill>
                <a:effectLst/>
                <a:latin typeface="Roboto" panose="02000000000000000000" pitchFamily="2" charset="0"/>
              </a:rPr>
              <a:t>The quickest way to change soil pH is to add either agricultural sulfur (powdered sulfur, aluminum sulfate, or iron sulfate) to make alkaline soils more acidic or agricultural ground limestone to make acid soils more alkaline. The best long-term way to improve soil pH is to add other slower, but longer-acting organic materials.</a:t>
            </a:r>
            <a:endParaRPr lang="en-US" dirty="0"/>
          </a:p>
        </p:txBody>
      </p:sp>
      <p:sp>
        <p:nvSpPr>
          <p:cNvPr id="5" name="TextBox 4">
            <a:extLst>
              <a:ext uri="{FF2B5EF4-FFF2-40B4-BE49-F238E27FC236}">
                <a16:creationId xmlns:a16="http://schemas.microsoft.com/office/drawing/2014/main" id="{844F90E6-F4B9-3759-F358-7EC823D61314}"/>
              </a:ext>
            </a:extLst>
          </p:cNvPr>
          <p:cNvSpPr txBox="1"/>
          <p:nvPr/>
        </p:nvSpPr>
        <p:spPr>
          <a:xfrm>
            <a:off x="432816" y="1464946"/>
            <a:ext cx="8412480" cy="1754326"/>
          </a:xfrm>
          <a:prstGeom prst="rect">
            <a:avLst/>
          </a:prstGeom>
          <a:noFill/>
        </p:spPr>
        <p:txBody>
          <a:bodyPr wrap="square">
            <a:spAutoFit/>
          </a:bodyPr>
          <a:lstStyle/>
          <a:p>
            <a:r>
              <a:rPr lang="en-US" dirty="0"/>
              <a:t>Soil pH is a measure of soil acidity or alkalinity. It is an important indicator of soil health. It affects crop yields, crop suitability, plant nutrient availability, and soil micro-organism activity, influencing key soil processes. Soil pH can be managed by practices such as applying the proper amount of nitrogen fertilizer, liming, and using cropping systems that increase soil organic matter content and improve overall soil health. </a:t>
            </a:r>
          </a:p>
        </p:txBody>
      </p:sp>
      <p:sp>
        <p:nvSpPr>
          <p:cNvPr id="7" name="TextBox 6">
            <a:extLst>
              <a:ext uri="{FF2B5EF4-FFF2-40B4-BE49-F238E27FC236}">
                <a16:creationId xmlns:a16="http://schemas.microsoft.com/office/drawing/2014/main" id="{9EF07437-E73B-129C-A9BC-0DBC4DE62675}"/>
              </a:ext>
            </a:extLst>
          </p:cNvPr>
          <p:cNvSpPr txBox="1"/>
          <p:nvPr/>
        </p:nvSpPr>
        <p:spPr>
          <a:xfrm>
            <a:off x="432816" y="3429000"/>
            <a:ext cx="8278368" cy="1477328"/>
          </a:xfrm>
          <a:prstGeom prst="rect">
            <a:avLst/>
          </a:prstGeom>
          <a:noFill/>
        </p:spPr>
        <p:txBody>
          <a:bodyPr wrap="square">
            <a:spAutoFit/>
          </a:bodyPr>
          <a:lstStyle/>
          <a:p>
            <a:r>
              <a:rPr lang="en-US" dirty="0"/>
              <a:t>Soil pH is an excellent indicator of the suitability of a soil for plant growth. For most crops, pH of 6 to 7.5 is optimal. Soil pH levels that are too high or too low   lead to a deficiency of many nutrients, decline in microbial activity, decrease in crop yields, and deterioration of soil health. For example, soil pH values below 5.5 and between 7.5 and 8.5 limit the availability of phosphate for plants. </a:t>
            </a:r>
          </a:p>
        </p:txBody>
      </p:sp>
      <p:sp>
        <p:nvSpPr>
          <p:cNvPr id="8" name="TextBox 7">
            <a:extLst>
              <a:ext uri="{FF2B5EF4-FFF2-40B4-BE49-F238E27FC236}">
                <a16:creationId xmlns:a16="http://schemas.microsoft.com/office/drawing/2014/main" id="{AF16A953-BD6E-9769-55AF-EA975BE67F57}"/>
              </a:ext>
            </a:extLst>
          </p:cNvPr>
          <p:cNvSpPr txBox="1"/>
          <p:nvPr/>
        </p:nvSpPr>
        <p:spPr>
          <a:xfrm>
            <a:off x="432816" y="363973"/>
            <a:ext cx="3651504" cy="830997"/>
          </a:xfrm>
          <a:prstGeom prst="rect">
            <a:avLst/>
          </a:prstGeom>
          <a:noFill/>
        </p:spPr>
        <p:txBody>
          <a:bodyPr wrap="square" rtlCol="0">
            <a:spAutoFit/>
          </a:bodyPr>
          <a:lstStyle/>
          <a:p>
            <a:r>
              <a:rPr lang="en-US" sz="4800" dirty="0">
                <a:latin typeface="Aharoni" panose="02010803020104030203" pitchFamily="2" charset="-79"/>
                <a:cs typeface="Aharoni" panose="02010803020104030203" pitchFamily="2" charset="-79"/>
              </a:rPr>
              <a:t>soil pH</a:t>
            </a:r>
          </a:p>
        </p:txBody>
      </p:sp>
    </p:spTree>
    <p:extLst>
      <p:ext uri="{BB962C8B-B14F-4D97-AF65-F5344CB8AC3E}">
        <p14:creationId xmlns:p14="http://schemas.microsoft.com/office/powerpoint/2010/main" val="4266211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413" y="274637"/>
            <a:ext cx="4425696" cy="743934"/>
          </a:xfrm>
        </p:spPr>
        <p:txBody>
          <a:bodyPr/>
          <a:lstStyle/>
          <a:p>
            <a:r>
              <a:rPr lang="en-US" sz="3600" dirty="0"/>
              <a:t>Nutrient Analysis</a:t>
            </a:r>
          </a:p>
        </p:txBody>
      </p:sp>
      <p:sp>
        <p:nvSpPr>
          <p:cNvPr id="3" name="Content Placeholder 2"/>
          <p:cNvSpPr>
            <a:spLocks noGrp="1"/>
          </p:cNvSpPr>
          <p:nvPr>
            <p:ph idx="1"/>
          </p:nvPr>
        </p:nvSpPr>
        <p:spPr>
          <a:xfrm>
            <a:off x="451413" y="1018571"/>
            <a:ext cx="8540187" cy="5741043"/>
          </a:xfrm>
        </p:spPr>
        <p:txBody>
          <a:bodyPr/>
          <a:lstStyle/>
          <a:p>
            <a:r>
              <a:rPr lang="en-US" sz="2400" dirty="0"/>
              <a:t>pH - acidity or base of a soil; range: 0-14; </a:t>
            </a:r>
            <a:r>
              <a:rPr lang="en-US" sz="1600" dirty="0"/>
              <a:t>add LaMotte pH indicator to small piece of soil in the spot plate, match color of soil with indicator to card with the same indicator name to determine pH</a:t>
            </a:r>
          </a:p>
          <a:p>
            <a:r>
              <a:rPr lang="en-US" sz="2400" dirty="0"/>
              <a:t>EC - salt content</a:t>
            </a:r>
          </a:p>
          <a:p>
            <a:r>
              <a:rPr lang="en-US" sz="2400" dirty="0"/>
              <a:t>SAR - ratio of Na to Ca and Mg</a:t>
            </a:r>
          </a:p>
          <a:p>
            <a:r>
              <a:rPr lang="en-US" sz="2400" dirty="0"/>
              <a:t>ESP - % of Na on the exchange site</a:t>
            </a:r>
          </a:p>
          <a:p>
            <a:r>
              <a:rPr lang="en-US" sz="2400" dirty="0"/>
              <a:t>CEC – total sum of cations on exchange site</a:t>
            </a:r>
          </a:p>
          <a:p>
            <a:r>
              <a:rPr lang="en-US" sz="2400" dirty="0"/>
              <a:t>PSA - % of sand, silt, clay to determine texture</a:t>
            </a:r>
          </a:p>
          <a:p>
            <a:r>
              <a:rPr lang="en-US" sz="2400" i="0" dirty="0">
                <a:solidFill>
                  <a:srgbClr val="202124"/>
                </a:solidFill>
                <a:effectLst/>
              </a:rPr>
              <a:t>CaCO3</a:t>
            </a:r>
            <a:r>
              <a:rPr lang="en-US" sz="2400" b="0" i="0" dirty="0">
                <a:solidFill>
                  <a:srgbClr val="202124"/>
                </a:solidFill>
                <a:effectLst/>
              </a:rPr>
              <a:t> - </a:t>
            </a:r>
            <a:r>
              <a:rPr lang="en-US" sz="1800" b="0" i="0" dirty="0">
                <a:solidFill>
                  <a:srgbClr val="202124"/>
                </a:solidFill>
                <a:effectLst/>
              </a:rPr>
              <a:t>If a calcareous soil has hydrochloric acid (HCL) added to it, the soil will </a:t>
            </a:r>
            <a:r>
              <a:rPr lang="en-US" sz="1800" b="1" i="0" dirty="0">
                <a:solidFill>
                  <a:srgbClr val="202124"/>
                </a:solidFill>
                <a:effectLst/>
              </a:rPr>
              <a:t>effervesce and give off carbon dioxide and form bubbles</a:t>
            </a:r>
            <a:r>
              <a:rPr lang="en-US" sz="1800" b="0" i="0" dirty="0">
                <a:solidFill>
                  <a:srgbClr val="202124"/>
                </a:solidFill>
                <a:effectLst/>
              </a:rPr>
              <a:t> because of the chemical reaction</a:t>
            </a:r>
            <a:endParaRPr lang="en-US" sz="1800" dirty="0"/>
          </a:p>
        </p:txBody>
      </p:sp>
    </p:spTree>
    <p:extLst>
      <p:ext uri="{BB962C8B-B14F-4D97-AF65-F5344CB8AC3E}">
        <p14:creationId xmlns:p14="http://schemas.microsoft.com/office/powerpoint/2010/main" val="30250127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utrient Management">
            <a:extLst>
              <a:ext uri="{FF2B5EF4-FFF2-40B4-BE49-F238E27FC236}">
                <a16:creationId xmlns:a16="http://schemas.microsoft.com/office/drawing/2014/main" id="{B240BDAE-0AF5-1A9B-F418-C1C238CC5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32" y="1207008"/>
            <a:ext cx="8418576" cy="5120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381C2E-A20E-C82E-FED0-4E50414CFAB7}"/>
              </a:ext>
            </a:extLst>
          </p:cNvPr>
          <p:cNvSpPr txBox="1"/>
          <p:nvPr/>
        </p:nvSpPr>
        <p:spPr>
          <a:xfrm>
            <a:off x="615696" y="353568"/>
            <a:ext cx="3773424" cy="461665"/>
          </a:xfrm>
          <a:prstGeom prst="rect">
            <a:avLst/>
          </a:prstGeom>
          <a:noFill/>
        </p:spPr>
        <p:txBody>
          <a:bodyPr wrap="square" rtlCol="0">
            <a:spAutoFit/>
          </a:bodyPr>
          <a:lstStyle/>
          <a:p>
            <a:r>
              <a:rPr lang="en-US" sz="2400" b="1" dirty="0"/>
              <a:t>Nutrient Management</a:t>
            </a:r>
          </a:p>
        </p:txBody>
      </p:sp>
    </p:spTree>
    <p:extLst>
      <p:ext uri="{BB962C8B-B14F-4D97-AF65-F5344CB8AC3E}">
        <p14:creationId xmlns:p14="http://schemas.microsoft.com/office/powerpoint/2010/main" val="486273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5312"/>
            <a:ext cx="8686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Calibri"/>
              </a:rPr>
              <a:t>Soil Disturbances that </a:t>
            </a:r>
            <a:br>
              <a:rPr kumimoji="0" lang="en-US" sz="3600" b="1" i="0" u="none" strike="noStrike" kern="1200" cap="none" spc="0" normalizeH="0" baseline="0" noProof="0" dirty="0">
                <a:ln>
                  <a:noFill/>
                </a:ln>
                <a:solidFill>
                  <a:sysClr val="windowText" lastClr="000000"/>
                </a:solidFill>
                <a:effectLst/>
                <a:uLnTx/>
                <a:uFillTx/>
                <a:latin typeface="Calibri"/>
              </a:rPr>
            </a:br>
            <a:r>
              <a:rPr kumimoji="0" lang="en-US" sz="3600" b="1" i="0" u="none" strike="noStrike" kern="1200" cap="none" spc="0" normalizeH="0" baseline="0" noProof="0" dirty="0">
                <a:ln>
                  <a:noFill/>
                </a:ln>
                <a:solidFill>
                  <a:sysClr val="windowText" lastClr="000000"/>
                </a:solidFill>
                <a:effectLst/>
                <a:uLnTx/>
                <a:uFillTx/>
                <a:latin typeface="Calibri"/>
              </a:rPr>
              <a:t>Impact Soil Quality &amp; Health</a:t>
            </a:r>
          </a:p>
        </p:txBody>
      </p:sp>
      <p:sp>
        <p:nvSpPr>
          <p:cNvPr id="5" name="Content Placeholder 2"/>
          <p:cNvSpPr txBox="1">
            <a:spLocks/>
          </p:cNvSpPr>
          <p:nvPr/>
        </p:nvSpPr>
        <p:spPr>
          <a:xfrm>
            <a:off x="457200" y="1371600"/>
            <a:ext cx="8077200" cy="502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a:rPr>
              <a:t>Physical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a:rPr>
              <a:t>Tillage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a:rPr>
              <a:t>Compaction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a:rPr>
              <a:t>Biological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a:rPr>
              <a:t>Lack of Plant Diversity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a:rPr>
              <a:t>Over grazing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a:rPr>
              <a:t>Chemical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a:rPr>
              <a:t>Misuse of fertilizer, pesticides, manures and soil amendments</a:t>
            </a:r>
          </a:p>
        </p:txBody>
      </p:sp>
    </p:spTree>
    <p:extLst>
      <p:ext uri="{BB962C8B-B14F-4D97-AF65-F5344CB8AC3E}">
        <p14:creationId xmlns:p14="http://schemas.microsoft.com/office/powerpoint/2010/main" val="14729430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1115793" y="-21771"/>
            <a:ext cx="6885216" cy="707571"/>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Calibri" panose="020F0502020204030204" pitchFamily="34" charset="0"/>
              </a:rPr>
              <a:t>Soil is a Living Factory</a:t>
            </a:r>
          </a:p>
        </p:txBody>
      </p:sp>
      <p:sp>
        <p:nvSpPr>
          <p:cNvPr id="7" name="Content Placeholder 2"/>
          <p:cNvSpPr txBox="1">
            <a:spLocks/>
          </p:cNvSpPr>
          <p:nvPr/>
        </p:nvSpPr>
        <p:spPr>
          <a:xfrm>
            <a:off x="152400" y="3418114"/>
            <a:ext cx="3068320" cy="3276600"/>
          </a:xfrm>
          <a:prstGeom prst="rect">
            <a:avLst/>
          </a:prstGeom>
          <a:no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rPr>
              <a:t>Macroscopic and microscopic organisms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rPr>
              <a:t>Food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rPr>
              <a:t>Water</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rPr>
              <a:t>Shelter</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rPr>
              <a:t>Habitat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rPr>
              <a:t>Powered by sunlight</a:t>
            </a:r>
          </a:p>
        </p:txBody>
      </p:sp>
      <p:sp>
        <p:nvSpPr>
          <p:cNvPr id="9" name="Content Placeholder 4"/>
          <p:cNvSpPr txBox="1">
            <a:spLocks/>
          </p:cNvSpPr>
          <p:nvPr/>
        </p:nvSpPr>
        <p:spPr>
          <a:xfrm>
            <a:off x="5981700" y="3439886"/>
            <a:ext cx="2971800" cy="3276598"/>
          </a:xfrm>
          <a:prstGeom prst="rect">
            <a:avLst/>
          </a:prstGeom>
          <a:no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rPr>
              <a:t>Management activities improve or degrade soil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rPr>
              <a:t>Tillage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rPr>
              <a:t>Fertilizer</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rPr>
              <a:t>Pesticides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rPr>
              <a:t>Grazing</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rPr>
              <a:t>Plant Diversity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ndParaRPr>
          </a:p>
        </p:txBody>
      </p:sp>
    </p:spTree>
    <p:extLst>
      <p:ext uri="{BB962C8B-B14F-4D97-AF65-F5344CB8AC3E}">
        <p14:creationId xmlns:p14="http://schemas.microsoft.com/office/powerpoint/2010/main" val="21970605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defRPr/>
            </a:pPr>
            <a:r>
              <a:rPr lang="en-US" altLang="en-US" sz="3600" dirty="0"/>
              <a:t>Soil organic matter consists of:</a:t>
            </a:r>
          </a:p>
        </p:txBody>
      </p:sp>
      <p:sp>
        <p:nvSpPr>
          <p:cNvPr id="26627" name="Rectangle 3"/>
          <p:cNvSpPr>
            <a:spLocks noGrp="1" noChangeArrowheads="1"/>
          </p:cNvSpPr>
          <p:nvPr>
            <p:ph sz="half" idx="1"/>
          </p:nvPr>
        </p:nvSpPr>
        <p:spPr>
          <a:xfrm>
            <a:off x="484094" y="1600201"/>
            <a:ext cx="4061012" cy="4343400"/>
          </a:xfrm>
        </p:spPr>
        <p:txBody>
          <a:bodyPr/>
          <a:lstStyle/>
          <a:p>
            <a:pPr eaLnBrk="1" hangingPunct="1">
              <a:lnSpc>
                <a:spcPct val="90000"/>
              </a:lnSpc>
              <a:buFont typeface="Arial" panose="020B0604020202020204" pitchFamily="34" charset="0"/>
              <a:buChar char="•"/>
            </a:pPr>
            <a:r>
              <a:rPr lang="en-US" altLang="en-US" sz="2400" dirty="0"/>
              <a:t>Living organisms </a:t>
            </a:r>
          </a:p>
          <a:p>
            <a:pPr eaLnBrk="1" hangingPunct="1">
              <a:lnSpc>
                <a:spcPct val="90000"/>
              </a:lnSpc>
              <a:buFont typeface="Arial" panose="020B0604020202020204" pitchFamily="34" charset="0"/>
              <a:buChar char="•"/>
            </a:pPr>
            <a:r>
              <a:rPr lang="en-US" altLang="en-US" sz="2400" dirty="0"/>
              <a:t>Plant matter</a:t>
            </a:r>
          </a:p>
          <a:p>
            <a:pPr eaLnBrk="1" hangingPunct="1">
              <a:lnSpc>
                <a:spcPct val="90000"/>
              </a:lnSpc>
              <a:buFont typeface="Arial" panose="020B0604020202020204" pitchFamily="34" charset="0"/>
              <a:buChar char="•"/>
            </a:pPr>
            <a:r>
              <a:rPr lang="en-US" altLang="en-US" sz="2400" dirty="0"/>
              <a:t>Dead organisms (waste and residues)</a:t>
            </a:r>
          </a:p>
          <a:p>
            <a:pPr eaLnBrk="1" hangingPunct="1">
              <a:lnSpc>
                <a:spcPct val="90000"/>
              </a:lnSpc>
              <a:buFont typeface="Arial" panose="020B0604020202020204" pitchFamily="34" charset="0"/>
              <a:buChar char="•"/>
            </a:pPr>
            <a:r>
              <a:rPr lang="en-US" altLang="en-US" sz="2400" dirty="0"/>
              <a:t>Other decomposing organic materials</a:t>
            </a:r>
          </a:p>
          <a:p>
            <a:pPr eaLnBrk="1" hangingPunct="1">
              <a:lnSpc>
                <a:spcPct val="90000"/>
              </a:lnSpc>
              <a:buFont typeface="Arial" panose="020B0604020202020204" pitchFamily="34" charset="0"/>
              <a:buChar char="•"/>
            </a:pPr>
            <a:r>
              <a:rPr lang="en-US" altLang="en-US" sz="2400" dirty="0"/>
              <a:t>Carbon</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600201"/>
            <a:ext cx="3962400" cy="3186952"/>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69677" y="255987"/>
            <a:ext cx="8229600" cy="685800"/>
          </a:xfrm>
        </p:spPr>
        <p:txBody>
          <a:bodyPr/>
          <a:lstStyle/>
          <a:p>
            <a:pPr eaLnBrk="1" hangingPunct="1">
              <a:defRPr/>
            </a:pPr>
            <a:r>
              <a:rPr lang="en-US" altLang="en-US" sz="3600" dirty="0">
                <a:effectLst/>
                <a:latin typeface="Calibri" panose="020F0502020204030204" pitchFamily="34" charset="0"/>
              </a:rPr>
              <a:t>Benefits of Soil Organic Matter</a:t>
            </a:r>
          </a:p>
        </p:txBody>
      </p:sp>
      <p:sp>
        <p:nvSpPr>
          <p:cNvPr id="27651" name="Rectangle 3"/>
          <p:cNvSpPr>
            <a:spLocks noGrp="1" noChangeArrowheads="1"/>
          </p:cNvSpPr>
          <p:nvPr>
            <p:ph idx="1"/>
          </p:nvPr>
        </p:nvSpPr>
        <p:spPr>
          <a:xfrm>
            <a:off x="1141955" y="1067683"/>
            <a:ext cx="6957423" cy="5790317"/>
          </a:xfrm>
        </p:spPr>
        <p:txBody>
          <a:bodyPr/>
          <a:lstStyle/>
          <a:p>
            <a:pPr eaLnBrk="1" hangingPunct="1">
              <a:buFont typeface="Arial" panose="020B0604020202020204" pitchFamily="34" charset="0"/>
              <a:buChar char="•"/>
            </a:pPr>
            <a:r>
              <a:rPr lang="en-US" altLang="en-US" sz="2400" dirty="0">
                <a:latin typeface="Calibri" panose="020F0502020204030204" pitchFamily="34" charset="0"/>
              </a:rPr>
              <a:t>Provides healthy habitat for soil organisms</a:t>
            </a:r>
          </a:p>
          <a:p>
            <a:pPr eaLnBrk="1" hangingPunct="1">
              <a:buFont typeface="Arial" panose="020B0604020202020204" pitchFamily="34" charset="0"/>
              <a:buChar char="•"/>
            </a:pPr>
            <a:r>
              <a:rPr lang="en-US" altLang="en-US" sz="2400" dirty="0">
                <a:latin typeface="Calibri" panose="020F0502020204030204" pitchFamily="34" charset="0"/>
              </a:rPr>
              <a:t>Increases water- and nutrient-holding capacity </a:t>
            </a:r>
          </a:p>
          <a:p>
            <a:pPr eaLnBrk="1" hangingPunct="1">
              <a:buFont typeface="Arial" panose="020B0604020202020204" pitchFamily="34" charset="0"/>
              <a:buChar char="•"/>
            </a:pPr>
            <a:r>
              <a:rPr lang="en-US" altLang="en-US" sz="2400" dirty="0">
                <a:latin typeface="Calibri" panose="020F0502020204030204" pitchFamily="34" charset="0"/>
              </a:rPr>
              <a:t>Provides structure</a:t>
            </a:r>
          </a:p>
          <a:p>
            <a:pPr eaLnBrk="1" hangingPunct="1">
              <a:buFont typeface="Arial" panose="020B0604020202020204" pitchFamily="34" charset="0"/>
              <a:buChar char="•"/>
            </a:pPr>
            <a:r>
              <a:rPr lang="en-US" altLang="en-US" sz="2400" dirty="0">
                <a:latin typeface="Calibri" panose="020F0502020204030204" pitchFamily="34" charset="0"/>
              </a:rPr>
              <a:t>Increases porosity and permeability</a:t>
            </a:r>
          </a:p>
          <a:p>
            <a:pPr eaLnBrk="1" hangingPunct="1">
              <a:buFont typeface="Arial" panose="020B0604020202020204" pitchFamily="34" charset="0"/>
              <a:buChar char="•"/>
            </a:pPr>
            <a:r>
              <a:rPr lang="en-US" altLang="en-US" sz="2400" dirty="0">
                <a:latin typeface="Calibri" panose="020F0502020204030204" pitchFamily="34" charset="0"/>
              </a:rPr>
              <a:t>Provides nutrients for plants</a:t>
            </a:r>
          </a:p>
          <a:p>
            <a:pPr eaLnBrk="1" hangingPunct="1">
              <a:buFont typeface="Arial" panose="020B0604020202020204" pitchFamily="34" charset="0"/>
              <a:buChar char="•"/>
            </a:pPr>
            <a:r>
              <a:rPr lang="en-US" altLang="en-US" sz="2400" dirty="0">
                <a:latin typeface="Calibri" panose="020F0502020204030204" pitchFamily="34" charset="0"/>
              </a:rPr>
              <a:t>Reduces soil compaction, increasing drainage</a:t>
            </a:r>
          </a:p>
          <a:p>
            <a:pPr eaLnBrk="1" hangingPunct="1">
              <a:buFont typeface="Arial" panose="020B0604020202020204" pitchFamily="34" charset="0"/>
              <a:buChar char="•"/>
            </a:pPr>
            <a:r>
              <a:rPr lang="en-US" altLang="en-US" sz="2400" dirty="0">
                <a:latin typeface="Calibri" panose="020F0502020204030204" pitchFamily="34" charset="0"/>
              </a:rPr>
              <a:t>Improves water infiltration</a:t>
            </a:r>
          </a:p>
          <a:p>
            <a:pPr eaLnBrk="1" hangingPunct="1">
              <a:buFont typeface="Arial" panose="020B0604020202020204" pitchFamily="34" charset="0"/>
              <a:buChar char="•"/>
            </a:pPr>
            <a:r>
              <a:rPr lang="en-US" altLang="en-US" sz="2400" dirty="0">
                <a:latin typeface="Calibri" panose="020F0502020204030204" pitchFamily="34" charset="0"/>
              </a:rPr>
              <a:t>Provides clean water</a:t>
            </a:r>
          </a:p>
          <a:p>
            <a:pPr eaLnBrk="1" hangingPunct="1">
              <a:buFont typeface="Arial" panose="020B0604020202020204" pitchFamily="34" charset="0"/>
              <a:buChar char="•"/>
            </a:pPr>
            <a:r>
              <a:rPr lang="en-US" altLang="en-US" sz="2400" dirty="0">
                <a:latin typeface="Calibri" panose="020F0502020204030204" pitchFamily="34" charset="0"/>
              </a:rPr>
              <a:t>Increases plant productivity</a:t>
            </a:r>
          </a:p>
          <a:p>
            <a:pPr eaLnBrk="1" hangingPunct="1">
              <a:buFont typeface="Arial" panose="020B0604020202020204" pitchFamily="34" charset="0"/>
              <a:buChar char="•"/>
            </a:pPr>
            <a:r>
              <a:rPr lang="en-US" altLang="en-US" sz="2400" dirty="0">
                <a:latin typeface="Calibri" panose="020F0502020204030204" pitchFamily="34" charset="0"/>
              </a:rPr>
              <a:t>Fuels the food web! More bugs!  More Diversity!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42000">
              <a:schemeClr val="bg1">
                <a:tint val="45000"/>
                <a:shade val="99000"/>
                <a:satMod val="350000"/>
              </a:schemeClr>
            </a:gs>
            <a:gs pos="100000">
              <a:srgbClr val="996633">
                <a:alpha val="70000"/>
              </a:srgb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a:xfrm>
            <a:off x="838200" y="228600"/>
            <a:ext cx="7391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Calibri"/>
              </a:rPr>
              <a:t>Managing for </a:t>
            </a:r>
            <a:r>
              <a:rPr lang="en-US" sz="3600" b="1" dirty="0">
                <a:solidFill>
                  <a:sysClr val="windowText" lastClr="000000"/>
                </a:solidFill>
                <a:latin typeface="Calibri"/>
              </a:rPr>
              <a:t>Optimum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a:solidFill>
                  <a:sysClr val="windowText" lastClr="000000"/>
                </a:solidFill>
                <a:latin typeface="Calibri"/>
              </a:rPr>
              <a:t>Soil </a:t>
            </a:r>
            <a:r>
              <a:rPr kumimoji="0" lang="en-US" sz="3600" b="1" i="0" u="none" strike="noStrike" kern="1200" cap="none" spc="0" normalizeH="0" baseline="0" noProof="0" dirty="0">
                <a:ln>
                  <a:noFill/>
                </a:ln>
                <a:solidFill>
                  <a:sysClr val="windowText" lastClr="000000"/>
                </a:solidFill>
                <a:effectLst/>
                <a:uLnTx/>
                <a:uFillTx/>
                <a:latin typeface="Calibri"/>
              </a:rPr>
              <a:t>Health</a:t>
            </a:r>
            <a:endParaRPr kumimoji="0" lang="en-US" sz="3600" b="1" i="0" u="none" strike="noStrike" kern="1200" cap="none" spc="0" normalizeH="0" baseline="0" noProof="0" dirty="0">
              <a:ln>
                <a:noFill/>
              </a:ln>
              <a:solidFill>
                <a:sysClr val="windowText" lastClr="000000"/>
              </a:solidFill>
              <a:effectLst/>
              <a:uLnTx/>
              <a:uFillTx/>
              <a:latin typeface="Comic Sans MS" pitchFamily="66" charset="0"/>
            </a:endParaRPr>
          </a:p>
        </p:txBody>
      </p:sp>
      <p:sp>
        <p:nvSpPr>
          <p:cNvPr id="5" name="Rectangle 3"/>
          <p:cNvSpPr txBox="1">
            <a:spLocks noChangeArrowheads="1"/>
          </p:cNvSpPr>
          <p:nvPr/>
        </p:nvSpPr>
        <p:spPr>
          <a:xfrm>
            <a:off x="185516" y="2046526"/>
            <a:ext cx="8763000" cy="4038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a:rPr>
              <a:t>Do Not</a:t>
            </a:r>
            <a:r>
              <a:rPr kumimoji="0" lang="en-US" sz="3200" b="0" i="0" u="none" strike="noStrike" kern="1200" cap="none" spc="0" normalizeH="0" noProof="0" dirty="0">
                <a:ln>
                  <a:noFill/>
                </a:ln>
                <a:solidFill>
                  <a:sysClr val="windowText" lastClr="000000"/>
                </a:solidFill>
                <a:effectLst/>
                <a:uLnTx/>
                <a:uFillTx/>
                <a:latin typeface="Calibri"/>
              </a:rPr>
              <a:t> D</a:t>
            </a:r>
            <a:r>
              <a:rPr kumimoji="0" lang="en-US" sz="3200" b="0" i="0" u="none" strike="noStrike" kern="1200" cap="none" spc="0" normalizeH="0" baseline="0" noProof="0" dirty="0">
                <a:ln>
                  <a:noFill/>
                </a:ln>
                <a:solidFill>
                  <a:sysClr val="windowText" lastClr="000000"/>
                </a:solidFill>
                <a:effectLst/>
                <a:uLnTx/>
                <a:uFillTx/>
                <a:latin typeface="Calibri"/>
              </a:rPr>
              <a:t>isturb! (keep disturbance to minimum)</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a:rPr>
              <a:t>Maximize</a:t>
            </a:r>
            <a:r>
              <a:rPr kumimoji="0" lang="en-US" sz="3200" b="0" i="0" u="none" strike="noStrike" kern="1200" cap="none" spc="0" normalizeH="0" baseline="0" noProof="0" dirty="0">
                <a:ln>
                  <a:noFill/>
                </a:ln>
                <a:solidFill>
                  <a:srgbClr val="FFFF00"/>
                </a:solidFill>
                <a:effectLst/>
                <a:uLnTx/>
                <a:uFillTx/>
                <a:latin typeface="Calibri"/>
              </a:rPr>
              <a:t> </a:t>
            </a:r>
            <a:r>
              <a:rPr kumimoji="0" lang="en-US" sz="3200" b="0" i="0" u="none" strike="noStrike" kern="1200" cap="none" spc="0" normalizeH="0" baseline="0" noProof="0" dirty="0">
                <a:ln>
                  <a:noFill/>
                </a:ln>
                <a:solidFill>
                  <a:sysClr val="windowText" lastClr="000000"/>
                </a:solidFill>
                <a:effectLst/>
                <a:uLnTx/>
                <a:uFillTx/>
                <a:latin typeface="Calibri"/>
              </a:rPr>
              <a:t>Diversity of plants in rotation/ cover crops</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ysClr val="windowText" lastClr="000000"/>
                </a:solidFill>
                <a:effectLst/>
                <a:uLnTx/>
                <a:uFillTx/>
                <a:latin typeface="Calibri"/>
              </a:rPr>
              <a:t>Keep Living Roots </a:t>
            </a:r>
            <a:r>
              <a:rPr kumimoji="0" lang="en-US" sz="3200" b="0" i="0" u="none" strike="noStrike" kern="1200" cap="none" spc="0" normalizeH="0" baseline="0" noProof="0" dirty="0">
                <a:ln>
                  <a:noFill/>
                </a:ln>
                <a:solidFill>
                  <a:sysClr val="windowText" lastClr="000000"/>
                </a:solidFill>
                <a:effectLst/>
                <a:uLnTx/>
                <a:uFillTx/>
                <a:latin typeface="Calibri"/>
              </a:rPr>
              <a:t>in the soil as much as possible </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a:rPr>
              <a:t>Keep the soil covered using plants and plant residues</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ysClr val="windowText" lastClr="000000"/>
                </a:solidFill>
                <a:effectLst/>
                <a:uLnTx/>
                <a:uFillTx/>
                <a:latin typeface="Calibri"/>
              </a:rPr>
              <a:t>Create the most favorable habitat possible for soil organisms</a:t>
            </a:r>
          </a:p>
        </p:txBody>
      </p:sp>
    </p:spTree>
    <p:extLst>
      <p:ext uri="{BB962C8B-B14F-4D97-AF65-F5344CB8AC3E}">
        <p14:creationId xmlns:p14="http://schemas.microsoft.com/office/powerpoint/2010/main" val="14840942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8C99ECD-EB37-EAAA-CC37-C64EDE07F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61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115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Erosion NC to ND"/>
          <p:cNvPicPr>
            <a:picLocks noChangeAspect="1" noChangeArrowheads="1"/>
          </p:cNvPicPr>
          <p:nvPr/>
        </p:nvPicPr>
        <p:blipFill>
          <a:blip r:embed="rId3" cstate="screen">
            <a:lum contrast="30000"/>
            <a:extLst>
              <a:ext uri="{28A0092B-C50C-407E-A947-70E740481C1C}">
                <a14:useLocalDpi xmlns:a14="http://schemas.microsoft.com/office/drawing/2010/main" val="0"/>
              </a:ext>
            </a:extLst>
          </a:blip>
          <a:srcRect/>
          <a:stretch>
            <a:fillRect/>
          </a:stretch>
        </p:blipFill>
        <p:spPr bwMode="auto">
          <a:xfrm>
            <a:off x="76211" y="63500"/>
            <a:ext cx="4038600" cy="3436938"/>
          </a:xfrm>
          <a:prstGeom prst="rect">
            <a:avLst/>
          </a:prstGeom>
          <a:noFill/>
          <a:ln w="47625">
            <a:solidFill>
              <a:srgbClr val="FFFF00"/>
            </a:solidFill>
            <a:miter lim="800000"/>
            <a:headEnd/>
            <a:tailEnd/>
          </a:ln>
        </p:spPr>
      </p:pic>
      <p:pic>
        <p:nvPicPr>
          <p:cNvPr id="18435" name="Picture 6" descr="IMG_0336"/>
          <p:cNvPicPr>
            <a:picLocks noChangeAspect="1" noChangeArrowheads="1"/>
          </p:cNvPicPr>
          <p:nvPr/>
        </p:nvPicPr>
        <p:blipFill>
          <a:blip r:embed="rId4" cstate="screen">
            <a:lum contrast="40000"/>
            <a:extLst>
              <a:ext uri="{28A0092B-C50C-407E-A947-70E740481C1C}">
                <a14:useLocalDpi xmlns:a14="http://schemas.microsoft.com/office/drawing/2010/main" val="0"/>
              </a:ext>
            </a:extLst>
          </a:blip>
          <a:srcRect/>
          <a:stretch>
            <a:fillRect/>
          </a:stretch>
        </p:blipFill>
        <p:spPr bwMode="auto">
          <a:xfrm>
            <a:off x="76211" y="3569055"/>
            <a:ext cx="4038600" cy="3216275"/>
          </a:xfrm>
          <a:prstGeom prst="rect">
            <a:avLst/>
          </a:prstGeom>
          <a:noFill/>
          <a:ln w="57150">
            <a:solidFill>
              <a:srgbClr val="FFFF00"/>
            </a:solidFill>
            <a:miter lim="800000"/>
            <a:headEnd/>
            <a:tailEnd/>
          </a:ln>
        </p:spPr>
      </p:pic>
      <p:sp>
        <p:nvSpPr>
          <p:cNvPr id="18436" name="Text Box 7"/>
          <p:cNvSpPr txBox="1">
            <a:spLocks noChangeArrowheads="1"/>
          </p:cNvSpPr>
          <p:nvPr/>
        </p:nvSpPr>
        <p:spPr bwMode="auto">
          <a:xfrm>
            <a:off x="5638801" y="10"/>
            <a:ext cx="3505200" cy="461562"/>
          </a:xfrm>
          <a:prstGeom prst="rect">
            <a:avLst/>
          </a:prstGeom>
          <a:noFill/>
          <a:ln w="9525">
            <a:noFill/>
            <a:miter lim="800000"/>
            <a:headEnd/>
            <a:tailEnd/>
          </a:ln>
        </p:spPr>
        <p:txBody>
          <a:bodyPr lIns="91335" tIns="45669" rIns="91335" bIns="45669">
            <a:spAutoFit/>
          </a:bodyPr>
          <a:lstStyle/>
          <a:p>
            <a:pPr fontAlgn="base">
              <a:spcBef>
                <a:spcPct val="50000"/>
              </a:spcBef>
              <a:spcAft>
                <a:spcPct val="0"/>
              </a:spcAft>
            </a:pPr>
            <a:endParaRPr lang="en-US" sz="2400">
              <a:solidFill>
                <a:srgbClr val="000000"/>
              </a:solidFill>
              <a:latin typeface="Verdana" pitchFamily="34" charset="0"/>
              <a:ea typeface="MS PGothic"/>
            </a:endParaRPr>
          </a:p>
        </p:txBody>
      </p:sp>
      <p:sp>
        <p:nvSpPr>
          <p:cNvPr id="18438" name="Line 12"/>
          <p:cNvSpPr>
            <a:spLocks noChangeShapeType="1"/>
          </p:cNvSpPr>
          <p:nvPr/>
        </p:nvSpPr>
        <p:spPr bwMode="auto">
          <a:xfrm flipH="1">
            <a:off x="6934202" y="4267200"/>
            <a:ext cx="1219200" cy="1219200"/>
          </a:xfrm>
          <a:prstGeom prst="line">
            <a:avLst/>
          </a:prstGeom>
          <a:noFill/>
          <a:ln w="31750">
            <a:solidFill>
              <a:schemeClr val="bg1"/>
            </a:solidFill>
            <a:prstDash val="sysDot"/>
            <a:round/>
            <a:headEnd/>
            <a:tailEnd type="triangle" w="med" len="med"/>
          </a:ln>
        </p:spPr>
        <p:txBody>
          <a:bodyPr lIns="91365" tIns="45684" rIns="91365" bIns="45684"/>
          <a:lstStyle/>
          <a:p>
            <a:pPr fontAlgn="base">
              <a:spcBef>
                <a:spcPct val="0"/>
              </a:spcBef>
              <a:spcAft>
                <a:spcPct val="0"/>
              </a:spcAft>
            </a:pPr>
            <a:endParaRPr lang="en-US" sz="2400">
              <a:solidFill>
                <a:srgbClr val="000000"/>
              </a:solidFill>
              <a:latin typeface="Verdana" pitchFamily="34" charset="0"/>
              <a:ea typeface="MS PGothic"/>
            </a:endParaRPr>
          </a:p>
        </p:txBody>
      </p:sp>
      <p:sp>
        <p:nvSpPr>
          <p:cNvPr id="18439" name="Text Box 13"/>
          <p:cNvSpPr txBox="1">
            <a:spLocks noChangeArrowheads="1"/>
          </p:cNvSpPr>
          <p:nvPr/>
        </p:nvSpPr>
        <p:spPr bwMode="auto">
          <a:xfrm>
            <a:off x="8153411" y="3810256"/>
            <a:ext cx="838200" cy="3416217"/>
          </a:xfrm>
          <a:prstGeom prst="rect">
            <a:avLst/>
          </a:prstGeom>
          <a:noFill/>
          <a:ln w="9525">
            <a:noFill/>
            <a:miter lim="800000"/>
            <a:headEnd/>
            <a:tailEnd/>
          </a:ln>
        </p:spPr>
        <p:txBody>
          <a:bodyPr lIns="91335" tIns="45669" rIns="91335" bIns="45669">
            <a:spAutoFit/>
          </a:bodyPr>
          <a:lstStyle/>
          <a:p>
            <a:pPr fontAlgn="base">
              <a:spcBef>
                <a:spcPct val="50000"/>
              </a:spcBef>
              <a:spcAft>
                <a:spcPct val="0"/>
              </a:spcAft>
            </a:pPr>
            <a:r>
              <a:rPr lang="en-US" sz="2400">
                <a:solidFill>
                  <a:srgbClr val="FFFFFF"/>
                </a:solidFill>
                <a:latin typeface="Verdana" pitchFamily="34" charset="0"/>
                <a:ea typeface="MS PGothic"/>
              </a:rPr>
              <a:t>Clear runoff from no-till field </a:t>
            </a:r>
          </a:p>
        </p:txBody>
      </p:sp>
      <p:sp>
        <p:nvSpPr>
          <p:cNvPr id="18440" name="Text Box 14"/>
          <p:cNvSpPr txBox="1">
            <a:spLocks noChangeArrowheads="1"/>
          </p:cNvSpPr>
          <p:nvPr/>
        </p:nvSpPr>
        <p:spPr bwMode="auto">
          <a:xfrm>
            <a:off x="7620002" y="609601"/>
            <a:ext cx="1219200" cy="830894"/>
          </a:xfrm>
          <a:prstGeom prst="rect">
            <a:avLst/>
          </a:prstGeom>
          <a:noFill/>
          <a:ln w="9525">
            <a:noFill/>
            <a:miter lim="800000"/>
            <a:headEnd/>
            <a:tailEnd/>
          </a:ln>
        </p:spPr>
        <p:txBody>
          <a:bodyPr lIns="91335" tIns="45669" rIns="91335" bIns="45669">
            <a:spAutoFit/>
          </a:bodyPr>
          <a:lstStyle/>
          <a:p>
            <a:pPr fontAlgn="base">
              <a:spcBef>
                <a:spcPct val="50000"/>
              </a:spcBef>
              <a:spcAft>
                <a:spcPct val="0"/>
              </a:spcAft>
            </a:pPr>
            <a:r>
              <a:rPr lang="en-US" sz="2400">
                <a:solidFill>
                  <a:srgbClr val="FFFFFF"/>
                </a:solidFill>
                <a:latin typeface="Verdana" pitchFamily="34" charset="0"/>
                <a:ea typeface="MS PGothic"/>
              </a:rPr>
              <a:t>No-till field</a:t>
            </a:r>
          </a:p>
        </p:txBody>
      </p:sp>
      <p:sp>
        <p:nvSpPr>
          <p:cNvPr id="18441" name="Text Box 15"/>
          <p:cNvSpPr txBox="1">
            <a:spLocks noChangeArrowheads="1"/>
          </p:cNvSpPr>
          <p:nvPr/>
        </p:nvSpPr>
        <p:spPr bwMode="auto">
          <a:xfrm>
            <a:off x="4191000" y="228605"/>
            <a:ext cx="2743200" cy="830894"/>
          </a:xfrm>
          <a:prstGeom prst="rect">
            <a:avLst/>
          </a:prstGeom>
          <a:noFill/>
          <a:ln w="9525">
            <a:noFill/>
            <a:miter lim="800000"/>
            <a:headEnd/>
            <a:tailEnd/>
          </a:ln>
        </p:spPr>
        <p:txBody>
          <a:bodyPr lIns="91335" tIns="45669" rIns="91335" bIns="45669">
            <a:spAutoFit/>
          </a:bodyPr>
          <a:lstStyle/>
          <a:p>
            <a:pPr fontAlgn="base">
              <a:spcBef>
                <a:spcPct val="50000"/>
              </a:spcBef>
              <a:spcAft>
                <a:spcPct val="0"/>
              </a:spcAft>
            </a:pPr>
            <a:r>
              <a:rPr lang="en-US" sz="2400">
                <a:solidFill>
                  <a:srgbClr val="FFFFFF"/>
                </a:solidFill>
                <a:latin typeface="Verdana" pitchFamily="34" charset="0"/>
                <a:ea typeface="MS PGothic"/>
              </a:rPr>
              <a:t>Conventional-till field</a:t>
            </a:r>
          </a:p>
        </p:txBody>
      </p:sp>
      <p:sp>
        <p:nvSpPr>
          <p:cNvPr id="18442" name="Line 16"/>
          <p:cNvSpPr>
            <a:spLocks noChangeShapeType="1"/>
          </p:cNvSpPr>
          <p:nvPr/>
        </p:nvSpPr>
        <p:spPr bwMode="auto">
          <a:xfrm flipH="1">
            <a:off x="4724400" y="533401"/>
            <a:ext cx="685800" cy="533400"/>
          </a:xfrm>
          <a:prstGeom prst="line">
            <a:avLst/>
          </a:prstGeom>
          <a:noFill/>
          <a:ln w="38100">
            <a:solidFill>
              <a:schemeClr val="bg1"/>
            </a:solidFill>
            <a:prstDash val="sysDot"/>
            <a:round/>
            <a:headEnd/>
            <a:tailEnd type="triangle" w="med" len="med"/>
          </a:ln>
        </p:spPr>
        <p:txBody>
          <a:bodyPr lIns="91365" tIns="45684" rIns="91365" bIns="45684"/>
          <a:lstStyle/>
          <a:p>
            <a:pPr fontAlgn="base">
              <a:spcBef>
                <a:spcPct val="0"/>
              </a:spcBef>
              <a:spcAft>
                <a:spcPct val="0"/>
              </a:spcAft>
            </a:pPr>
            <a:endParaRPr lang="en-US" sz="2400">
              <a:solidFill>
                <a:srgbClr val="000000"/>
              </a:solidFill>
              <a:latin typeface="Verdana" pitchFamily="34" charset="0"/>
              <a:ea typeface="MS PGothic"/>
            </a:endParaRPr>
          </a:p>
        </p:txBody>
      </p:sp>
      <p:sp>
        <p:nvSpPr>
          <p:cNvPr id="18443" name="Text Box 17"/>
          <p:cNvSpPr txBox="1">
            <a:spLocks noChangeArrowheads="1"/>
          </p:cNvSpPr>
          <p:nvPr/>
        </p:nvSpPr>
        <p:spPr bwMode="auto">
          <a:xfrm>
            <a:off x="4800600" y="2286140"/>
            <a:ext cx="2286000" cy="1569557"/>
          </a:xfrm>
          <a:prstGeom prst="rect">
            <a:avLst/>
          </a:prstGeom>
          <a:noFill/>
          <a:ln w="9525">
            <a:noFill/>
            <a:miter lim="800000"/>
            <a:headEnd/>
            <a:tailEnd/>
          </a:ln>
        </p:spPr>
        <p:txBody>
          <a:bodyPr lIns="91335" tIns="45669" rIns="91335" bIns="45669">
            <a:spAutoFit/>
          </a:bodyPr>
          <a:lstStyle/>
          <a:p>
            <a:pPr fontAlgn="base">
              <a:spcBef>
                <a:spcPct val="50000"/>
              </a:spcBef>
              <a:spcAft>
                <a:spcPct val="0"/>
              </a:spcAft>
            </a:pPr>
            <a:r>
              <a:rPr lang="en-US" sz="2400">
                <a:solidFill>
                  <a:srgbClr val="FFFFFF"/>
                </a:solidFill>
                <a:latin typeface="Verdana" pitchFamily="34" charset="0"/>
                <a:ea typeface="MS PGothic"/>
              </a:rPr>
              <a:t>Sediment runoff from conventional-till field </a:t>
            </a:r>
          </a:p>
        </p:txBody>
      </p:sp>
      <p:sp>
        <p:nvSpPr>
          <p:cNvPr id="18444" name="Line 18"/>
          <p:cNvSpPr>
            <a:spLocks noChangeShapeType="1"/>
          </p:cNvSpPr>
          <p:nvPr/>
        </p:nvSpPr>
        <p:spPr bwMode="auto">
          <a:xfrm flipH="1">
            <a:off x="4876800" y="3124200"/>
            <a:ext cx="457200" cy="1371600"/>
          </a:xfrm>
          <a:prstGeom prst="line">
            <a:avLst/>
          </a:prstGeom>
          <a:noFill/>
          <a:ln w="25400">
            <a:solidFill>
              <a:schemeClr val="bg1"/>
            </a:solidFill>
            <a:prstDash val="sysDot"/>
            <a:round/>
            <a:headEnd/>
            <a:tailEnd type="triangle" w="med" len="med"/>
          </a:ln>
        </p:spPr>
        <p:txBody>
          <a:bodyPr lIns="91365" tIns="45684" rIns="91365" bIns="45684"/>
          <a:lstStyle/>
          <a:p>
            <a:pPr fontAlgn="base">
              <a:spcBef>
                <a:spcPct val="0"/>
              </a:spcBef>
              <a:spcAft>
                <a:spcPct val="0"/>
              </a:spcAft>
            </a:pPr>
            <a:endParaRPr lang="en-US" sz="2400">
              <a:solidFill>
                <a:srgbClr val="000000"/>
              </a:solidFill>
              <a:latin typeface="Verdana" pitchFamily="34" charset="0"/>
              <a:ea typeface="MS PGothic"/>
            </a:endParaRPr>
          </a:p>
        </p:txBody>
      </p:sp>
      <p:sp>
        <p:nvSpPr>
          <p:cNvPr id="18445" name="Line 22"/>
          <p:cNvSpPr>
            <a:spLocks noChangeShapeType="1"/>
          </p:cNvSpPr>
          <p:nvPr/>
        </p:nvSpPr>
        <p:spPr bwMode="auto">
          <a:xfrm>
            <a:off x="7924802" y="1219200"/>
            <a:ext cx="152400" cy="609600"/>
          </a:xfrm>
          <a:prstGeom prst="line">
            <a:avLst/>
          </a:prstGeom>
          <a:noFill/>
          <a:ln w="25400">
            <a:solidFill>
              <a:schemeClr val="bg1"/>
            </a:solidFill>
            <a:prstDash val="sysDot"/>
            <a:round/>
            <a:headEnd/>
            <a:tailEnd type="triangle" w="med" len="med"/>
          </a:ln>
        </p:spPr>
        <p:txBody>
          <a:bodyPr lIns="91365" tIns="45684" rIns="91365" bIns="45684"/>
          <a:lstStyle/>
          <a:p>
            <a:pPr fontAlgn="base">
              <a:spcBef>
                <a:spcPct val="0"/>
              </a:spcBef>
              <a:spcAft>
                <a:spcPct val="0"/>
              </a:spcAft>
            </a:pPr>
            <a:endParaRPr lang="en-US" sz="2400">
              <a:solidFill>
                <a:srgbClr val="000000"/>
              </a:solidFill>
              <a:latin typeface="Verdana" pitchFamily="34" charset="0"/>
              <a:ea typeface="MS PGothic"/>
            </a:endParaRPr>
          </a:p>
        </p:txBody>
      </p:sp>
      <p:sp>
        <p:nvSpPr>
          <p:cNvPr id="18446" name="Text Box 23"/>
          <p:cNvSpPr txBox="1">
            <a:spLocks noChangeArrowheads="1"/>
          </p:cNvSpPr>
          <p:nvPr/>
        </p:nvSpPr>
        <p:spPr bwMode="auto">
          <a:xfrm>
            <a:off x="177374" y="3621156"/>
            <a:ext cx="3962400" cy="1200226"/>
          </a:xfrm>
          <a:prstGeom prst="rect">
            <a:avLst/>
          </a:prstGeom>
          <a:solidFill>
            <a:schemeClr val="accent3">
              <a:lumMod val="50000"/>
            </a:schemeClr>
          </a:solidFill>
          <a:ln w="9525">
            <a:noFill/>
            <a:miter lim="800000"/>
            <a:headEnd/>
            <a:tailEnd/>
          </a:ln>
        </p:spPr>
        <p:txBody>
          <a:bodyPr lIns="91335" tIns="45669" rIns="91335" bIns="45669">
            <a:spAutoFit/>
          </a:bodyPr>
          <a:lstStyle/>
          <a:p>
            <a:pPr fontAlgn="base">
              <a:spcBef>
                <a:spcPct val="50000"/>
              </a:spcBef>
              <a:spcAft>
                <a:spcPct val="0"/>
              </a:spcAft>
            </a:pPr>
            <a:r>
              <a:rPr lang="en-US" sz="2400" dirty="0">
                <a:solidFill>
                  <a:srgbClr val="FFFF66"/>
                </a:solidFill>
                <a:latin typeface="Verdana" pitchFamily="34" charset="0"/>
                <a:ea typeface="MS PGothic"/>
              </a:rPr>
              <a:t>Sediment is still the largest water quality pollutant by volume</a:t>
            </a:r>
          </a:p>
        </p:txBody>
      </p:sp>
      <p:sp>
        <p:nvSpPr>
          <p:cNvPr id="18447" name="Line 24"/>
          <p:cNvSpPr>
            <a:spLocks noChangeShapeType="1"/>
          </p:cNvSpPr>
          <p:nvPr/>
        </p:nvSpPr>
        <p:spPr bwMode="auto">
          <a:xfrm>
            <a:off x="2247901" y="4800599"/>
            <a:ext cx="419100" cy="991565"/>
          </a:xfrm>
          <a:prstGeom prst="line">
            <a:avLst/>
          </a:prstGeom>
          <a:noFill/>
          <a:ln w="22225">
            <a:solidFill>
              <a:srgbClr val="FFFF00"/>
            </a:solidFill>
            <a:prstDash val="sysDot"/>
            <a:round/>
            <a:headEnd/>
            <a:tailEnd type="triangle" w="med" len="med"/>
          </a:ln>
        </p:spPr>
        <p:txBody>
          <a:bodyPr lIns="91365" tIns="45684" rIns="91365" bIns="45684"/>
          <a:lstStyle/>
          <a:p>
            <a:pPr fontAlgn="base">
              <a:spcBef>
                <a:spcPct val="0"/>
              </a:spcBef>
              <a:spcAft>
                <a:spcPct val="0"/>
              </a:spcAft>
            </a:pPr>
            <a:endParaRPr lang="en-US" sz="2400">
              <a:solidFill>
                <a:srgbClr val="000000"/>
              </a:solidFill>
              <a:latin typeface="Verdana" pitchFamily="34" charset="0"/>
              <a:ea typeface="MS PGothic"/>
            </a:endParaRPr>
          </a:p>
        </p:txBody>
      </p:sp>
      <p:pic>
        <p:nvPicPr>
          <p:cNvPr id="18448" name="Picture 7" descr="IMG_0343 hk"/>
          <p:cNvPicPr>
            <a:picLocks noChangeAspect="1" noChangeArrowheads="1"/>
          </p:cNvPicPr>
          <p:nvPr/>
        </p:nvPicPr>
        <p:blipFill>
          <a:blip r:embed="rId5" cstate="screen">
            <a:lum contrast="30000"/>
            <a:extLst>
              <a:ext uri="{28A0092B-C50C-407E-A947-70E740481C1C}">
                <a14:useLocalDpi xmlns:a14="http://schemas.microsoft.com/office/drawing/2010/main" val="0"/>
              </a:ext>
            </a:extLst>
          </a:blip>
          <a:srcRect/>
          <a:stretch>
            <a:fillRect/>
          </a:stretch>
        </p:blipFill>
        <p:spPr bwMode="auto">
          <a:xfrm>
            <a:off x="152401" y="152401"/>
            <a:ext cx="3962400" cy="3352800"/>
          </a:xfrm>
          <a:prstGeom prst="rect">
            <a:avLst/>
          </a:prstGeom>
          <a:noFill/>
          <a:ln w="9525">
            <a:noFill/>
            <a:miter lim="800000"/>
            <a:headEnd/>
            <a:tailEnd/>
          </a:ln>
        </p:spPr>
      </p:pic>
      <p:sp>
        <p:nvSpPr>
          <p:cNvPr id="18449" name="Text Box 20"/>
          <p:cNvSpPr txBox="1">
            <a:spLocks noChangeArrowheads="1"/>
          </p:cNvSpPr>
          <p:nvPr/>
        </p:nvSpPr>
        <p:spPr bwMode="auto">
          <a:xfrm>
            <a:off x="228600" y="152406"/>
            <a:ext cx="3962400" cy="830894"/>
          </a:xfrm>
          <a:prstGeom prst="rect">
            <a:avLst/>
          </a:prstGeom>
          <a:solidFill>
            <a:schemeClr val="accent3">
              <a:lumMod val="50000"/>
            </a:schemeClr>
          </a:solidFill>
          <a:ln w="9525">
            <a:noFill/>
            <a:miter lim="800000"/>
            <a:headEnd/>
            <a:tailEnd/>
          </a:ln>
        </p:spPr>
        <p:txBody>
          <a:bodyPr lIns="91335" tIns="45669" rIns="91335" bIns="45669">
            <a:spAutoFit/>
          </a:bodyPr>
          <a:lstStyle/>
          <a:p>
            <a:pPr fontAlgn="base">
              <a:spcBef>
                <a:spcPct val="50000"/>
              </a:spcBef>
              <a:spcAft>
                <a:spcPct val="0"/>
              </a:spcAft>
            </a:pPr>
            <a:r>
              <a:rPr lang="en-US" sz="2400" dirty="0">
                <a:solidFill>
                  <a:srgbClr val="FFFF66"/>
                </a:solidFill>
                <a:latin typeface="Verdana" pitchFamily="34" charset="0"/>
                <a:ea typeface="MS PGothic"/>
              </a:rPr>
              <a:t>Erosion from bare fields into river</a:t>
            </a:r>
          </a:p>
        </p:txBody>
      </p:sp>
      <p:pic>
        <p:nvPicPr>
          <p:cNvPr id="18453" name="Picture 20" descr="Dust Storm.3.JP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191011" y="3352800"/>
            <a:ext cx="4953000" cy="3505200"/>
          </a:xfrm>
          <a:prstGeom prst="rect">
            <a:avLst/>
          </a:prstGeom>
          <a:noFill/>
          <a:ln w="57150">
            <a:solidFill>
              <a:srgbClr val="FFFF00"/>
            </a:solidFill>
            <a:miter lim="800000"/>
            <a:headEnd/>
            <a:tailEnd/>
          </a:ln>
        </p:spPr>
      </p:pic>
      <p:pic>
        <p:nvPicPr>
          <p:cNvPr id="24" name="Picture 2" descr="C:\Users\david.lamm\Documents\David.Lamm\Soil health Presenation general overview\Ray Presentation\OK dust storm I_35 2012.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6701" y="26399"/>
            <a:ext cx="4997300" cy="3342289"/>
          </a:xfrm>
          <a:prstGeom prst="rect">
            <a:avLst/>
          </a:prstGeom>
          <a:noFill/>
          <a:ln w="57150">
            <a:solidFill>
              <a:srgbClr val="FFFF00"/>
            </a:solidFill>
          </a:ln>
          <a:extLst>
            <a:ext uri="{909E8E84-426E-40DD-AFC4-6F175D3DCCD1}">
              <a14:hiddenFill xmlns:a14="http://schemas.microsoft.com/office/drawing/2010/main">
                <a:solidFill>
                  <a:srgbClr val="FFFFFF"/>
                </a:solidFill>
              </a14:hiddenFill>
            </a:ext>
          </a:extLst>
        </p:spPr>
      </p:pic>
      <p:sp>
        <p:nvSpPr>
          <p:cNvPr id="18454" name="TextBox 21"/>
          <p:cNvSpPr txBox="1">
            <a:spLocks noChangeArrowheads="1"/>
          </p:cNvSpPr>
          <p:nvPr/>
        </p:nvSpPr>
        <p:spPr bwMode="auto">
          <a:xfrm>
            <a:off x="4275184" y="2662608"/>
            <a:ext cx="4784654" cy="461592"/>
          </a:xfrm>
          <a:prstGeom prst="rect">
            <a:avLst/>
          </a:prstGeom>
          <a:solidFill>
            <a:schemeClr val="accent3">
              <a:lumMod val="50000"/>
            </a:schemeClr>
          </a:solidFill>
          <a:ln w="9525">
            <a:noFill/>
            <a:miter lim="800000"/>
            <a:headEnd/>
            <a:tailEnd/>
          </a:ln>
        </p:spPr>
        <p:txBody>
          <a:bodyPr wrap="square" lIns="91365" tIns="45684" rIns="91365" bIns="45684">
            <a:spAutoFit/>
          </a:bodyPr>
          <a:lstStyle/>
          <a:p>
            <a:pPr fontAlgn="base">
              <a:spcBef>
                <a:spcPct val="0"/>
              </a:spcBef>
              <a:spcAft>
                <a:spcPct val="0"/>
              </a:spcAft>
            </a:pPr>
            <a:r>
              <a:rPr lang="en-US" sz="2400" dirty="0">
                <a:solidFill>
                  <a:srgbClr val="FFFF00"/>
                </a:solidFill>
                <a:latin typeface="Verdana" pitchFamily="34" charset="0"/>
                <a:ea typeface="MS PGothic"/>
              </a:rPr>
              <a:t>Oklahoma October 2012 I-35</a:t>
            </a:r>
          </a:p>
        </p:txBody>
      </p:sp>
      <p:sp>
        <p:nvSpPr>
          <p:cNvPr id="18455" name="TextBox 22"/>
          <p:cNvSpPr txBox="1">
            <a:spLocks noChangeArrowheads="1"/>
          </p:cNvSpPr>
          <p:nvPr/>
        </p:nvSpPr>
        <p:spPr bwMode="auto">
          <a:xfrm>
            <a:off x="4275185" y="4014296"/>
            <a:ext cx="4716426" cy="461592"/>
          </a:xfrm>
          <a:prstGeom prst="rect">
            <a:avLst/>
          </a:prstGeom>
          <a:noFill/>
          <a:ln w="9525">
            <a:noFill/>
            <a:miter lim="800000"/>
            <a:headEnd/>
            <a:tailEnd/>
          </a:ln>
        </p:spPr>
        <p:txBody>
          <a:bodyPr wrap="square" lIns="91365" tIns="45684" rIns="91365" bIns="45684">
            <a:spAutoFit/>
          </a:bodyPr>
          <a:lstStyle/>
          <a:p>
            <a:pPr fontAlgn="base">
              <a:spcBef>
                <a:spcPct val="0"/>
              </a:spcBef>
              <a:spcAft>
                <a:spcPct val="0"/>
              </a:spcAft>
            </a:pPr>
            <a:r>
              <a:rPr lang="en-US" sz="2400" dirty="0">
                <a:solidFill>
                  <a:srgbClr val="FFFF00"/>
                </a:solidFill>
                <a:latin typeface="Verdana" pitchFamily="34" charset="0"/>
                <a:ea typeface="MS PGothic"/>
              </a:rPr>
              <a:t>Lubbock Texas Oct. 17,2011</a:t>
            </a:r>
          </a:p>
        </p:txBody>
      </p:sp>
    </p:spTree>
    <p:extLst>
      <p:ext uri="{BB962C8B-B14F-4D97-AF65-F5344CB8AC3E}">
        <p14:creationId xmlns:p14="http://schemas.microsoft.com/office/powerpoint/2010/main" val="21807752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ver Crops for Climate Change Adaptation and Mitigation | Article | EESI">
            <a:extLst>
              <a:ext uri="{FF2B5EF4-FFF2-40B4-BE49-F238E27FC236}">
                <a16:creationId xmlns:a16="http://schemas.microsoft.com/office/drawing/2014/main" id="{13BEA04F-42F4-611D-6179-5D0FB30F6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4732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inimal Soil Disturbance: Conservation Tillage – Lower Fox Demonstration  Farms Network">
            <a:extLst>
              <a:ext uri="{FF2B5EF4-FFF2-40B4-BE49-F238E27FC236}">
                <a16:creationId xmlns:a16="http://schemas.microsoft.com/office/drawing/2014/main" id="{DC621917-E1E7-4A22-E4AB-28F18C587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752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otational Grazing for Climate Resilience | USDA Climate Hubs">
            <a:extLst>
              <a:ext uri="{FF2B5EF4-FFF2-40B4-BE49-F238E27FC236}">
                <a16:creationId xmlns:a16="http://schemas.microsoft.com/office/drawing/2014/main" id="{8866360D-CCB2-3CC4-7AFC-A7CEE82A7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143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05384" y="19304"/>
            <a:ext cx="8229600" cy="762000"/>
          </a:xfrm>
        </p:spPr>
        <p:txBody>
          <a:bodyPr/>
          <a:lstStyle/>
          <a:p>
            <a:pPr eaLnBrk="1" hangingPunct="1">
              <a:defRPr/>
            </a:pPr>
            <a:r>
              <a:rPr lang="en-US" altLang="en-US" sz="3600" dirty="0">
                <a:effectLst/>
                <a:latin typeface="Calibri" panose="020F0502020204030204" pitchFamily="34" charset="0"/>
              </a:rPr>
              <a:t>Summary</a:t>
            </a:r>
          </a:p>
        </p:txBody>
      </p:sp>
      <p:sp>
        <p:nvSpPr>
          <p:cNvPr id="67587" name="Rectangle 3"/>
          <p:cNvSpPr>
            <a:spLocks noGrp="1" noChangeArrowheads="1"/>
          </p:cNvSpPr>
          <p:nvPr>
            <p:ph idx="1"/>
          </p:nvPr>
        </p:nvSpPr>
        <p:spPr>
          <a:xfrm>
            <a:off x="755306" y="673727"/>
            <a:ext cx="7691120" cy="6040838"/>
          </a:xfrm>
        </p:spPr>
        <p:txBody>
          <a:bodyPr/>
          <a:lstStyle/>
          <a:p>
            <a:pPr eaLnBrk="1" hangingPunct="1">
              <a:buFont typeface="Arial" pitchFamily="34" charset="0"/>
              <a:buChar char="•"/>
            </a:pPr>
            <a:r>
              <a:rPr lang="en-US" altLang="en-US" sz="2400" dirty="0"/>
              <a:t>What is soil? </a:t>
            </a:r>
            <a:r>
              <a:rPr lang="en-US" altLang="en-US" sz="2000" dirty="0"/>
              <a:t>Minerals, water, air, OM &amp; living things</a:t>
            </a:r>
          </a:p>
          <a:p>
            <a:pPr eaLnBrk="1" hangingPunct="1">
              <a:buFont typeface="Arial" pitchFamily="34" charset="0"/>
              <a:buChar char="•"/>
            </a:pPr>
            <a:r>
              <a:rPr lang="en-US" altLang="en-US" sz="2400" dirty="0"/>
              <a:t>How is soil formed? CORPT</a:t>
            </a:r>
            <a:endParaRPr lang="en-US" altLang="en-US" sz="2000" dirty="0"/>
          </a:p>
          <a:p>
            <a:pPr eaLnBrk="1" hangingPunct="1">
              <a:buFont typeface="Arial" pitchFamily="34" charset="0"/>
              <a:buChar char="•"/>
            </a:pPr>
            <a:r>
              <a:rPr lang="en-US" altLang="en-US" sz="2400" dirty="0"/>
              <a:t>Important</a:t>
            </a:r>
            <a:r>
              <a:rPr lang="en-US" altLang="en-US" sz="2800" dirty="0"/>
              <a:t> </a:t>
            </a:r>
            <a:r>
              <a:rPr lang="en-US" altLang="en-US" sz="2000" dirty="0"/>
              <a:t>(and useful) </a:t>
            </a:r>
            <a:r>
              <a:rPr lang="en-US" altLang="en-US" sz="2400" dirty="0"/>
              <a:t>properties of soils</a:t>
            </a:r>
            <a:r>
              <a:rPr lang="en-US" altLang="en-US" sz="2800" dirty="0"/>
              <a:t>: </a:t>
            </a:r>
            <a:r>
              <a:rPr lang="en-US" altLang="en-US" sz="2000" dirty="0"/>
              <a:t>color, texture, structure </a:t>
            </a:r>
          </a:p>
          <a:p>
            <a:pPr eaLnBrk="1" hangingPunct="1">
              <a:buFont typeface="Arial" pitchFamily="34" charset="0"/>
              <a:buChar char="•"/>
            </a:pPr>
            <a:r>
              <a:rPr lang="en-US" altLang="en-US" sz="2400" dirty="0"/>
              <a:t>Soil Horizons</a:t>
            </a:r>
          </a:p>
          <a:p>
            <a:pPr eaLnBrk="1" hangingPunct="1">
              <a:buFont typeface="Arial" pitchFamily="34" charset="0"/>
              <a:buChar char="•"/>
            </a:pPr>
            <a:r>
              <a:rPr lang="en-US" altLang="en-US" sz="2400" dirty="0"/>
              <a:t>Soil Organic Matter</a:t>
            </a:r>
          </a:p>
          <a:p>
            <a:pPr eaLnBrk="1" hangingPunct="1">
              <a:buFont typeface="Arial" pitchFamily="34" charset="0"/>
              <a:buChar char="•"/>
            </a:pPr>
            <a:r>
              <a:rPr lang="en-US" altLang="en-US" sz="2400" dirty="0"/>
              <a:t>Soil Food Web</a:t>
            </a:r>
          </a:p>
          <a:p>
            <a:pPr eaLnBrk="1" hangingPunct="1">
              <a:buFont typeface="Arial" pitchFamily="34" charset="0"/>
              <a:buChar char="•"/>
            </a:pPr>
            <a:r>
              <a:rPr lang="en-US" altLang="en-US" sz="2400" dirty="0"/>
              <a:t>Nutrient Cycles</a:t>
            </a:r>
          </a:p>
          <a:p>
            <a:pPr eaLnBrk="1" hangingPunct="1">
              <a:buFont typeface="Arial" pitchFamily="34" charset="0"/>
              <a:buChar char="•"/>
            </a:pPr>
            <a:r>
              <a:rPr lang="en-US" altLang="en-US" sz="2400" dirty="0"/>
              <a:t>Essential Elements and Nutrient Analysis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2" y="195072"/>
            <a:ext cx="9416142" cy="1070166"/>
          </a:xfrm>
        </p:spPr>
        <p:txBody>
          <a:bodyPr>
            <a:normAutofit fontScale="90000"/>
          </a:bodyPr>
          <a:lstStyle/>
          <a:p>
            <a:br>
              <a:rPr lang="en-US" sz="3600" dirty="0">
                <a:effectLst/>
              </a:rPr>
            </a:br>
            <a:r>
              <a:rPr lang="en-US" sz="4900" dirty="0" err="1">
                <a:effectLst/>
                <a:latin typeface="Calibri" panose="020F0502020204030204" pitchFamily="34" charset="0"/>
              </a:rPr>
              <a:t>Timpas</a:t>
            </a:r>
            <a:r>
              <a:rPr lang="en-US" sz="4900" dirty="0">
                <a:effectLst/>
                <a:latin typeface="Calibri" panose="020F0502020204030204" pitchFamily="34" charset="0"/>
              </a:rPr>
              <a:t>, Colorado – January 12, 2014</a:t>
            </a:r>
            <a:br>
              <a:rPr lang="en-US" sz="4900" dirty="0">
                <a:effectLst/>
                <a:latin typeface="Calibri" panose="020F0502020204030204" pitchFamily="34" charset="0"/>
              </a:rPr>
            </a:br>
            <a:endParaRPr lang="en-US" sz="4900" dirty="0">
              <a:effectLst/>
              <a:latin typeface="Calibri" panose="020F050202020403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143000"/>
            <a:ext cx="8229598" cy="5486400"/>
          </a:xfrm>
        </p:spPr>
      </p:pic>
    </p:spTree>
    <p:extLst>
      <p:ext uri="{BB962C8B-B14F-4D97-AF65-F5344CB8AC3E}">
        <p14:creationId xmlns:p14="http://schemas.microsoft.com/office/powerpoint/2010/main" val="37760556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milford.nserl.purdue.edu/weppdocs/overview/images/flan2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82" y="377042"/>
            <a:ext cx="8880084" cy="593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476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Diagram, map&#10;&#10;Description automatically generated">
            <a:extLst>
              <a:ext uri="{FF2B5EF4-FFF2-40B4-BE49-F238E27FC236}">
                <a16:creationId xmlns:a16="http://schemas.microsoft.com/office/drawing/2014/main" id="{F6811A69-6D1B-D09B-D8D4-2DFE3E840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76" y="2181224"/>
            <a:ext cx="8119871" cy="4347591"/>
          </a:xfrm>
          <a:prstGeom prst="rect">
            <a:avLst/>
          </a:prstGeom>
        </p:spPr>
      </p:pic>
      <p:sp>
        <p:nvSpPr>
          <p:cNvPr id="5" name="TextBox 4">
            <a:extLst>
              <a:ext uri="{FF2B5EF4-FFF2-40B4-BE49-F238E27FC236}">
                <a16:creationId xmlns:a16="http://schemas.microsoft.com/office/drawing/2014/main" id="{7D170B57-79E0-B251-0D14-220C5F58FEE6}"/>
              </a:ext>
            </a:extLst>
          </p:cNvPr>
          <p:cNvSpPr txBox="1"/>
          <p:nvPr/>
        </p:nvSpPr>
        <p:spPr>
          <a:xfrm>
            <a:off x="1005840" y="633412"/>
            <a:ext cx="6833616" cy="369332"/>
          </a:xfrm>
          <a:prstGeom prst="rect">
            <a:avLst/>
          </a:prstGeom>
          <a:noFill/>
        </p:spPr>
        <p:txBody>
          <a:bodyPr wrap="square" rtlCol="0">
            <a:spAutoFit/>
          </a:bodyPr>
          <a:lstStyle/>
          <a:p>
            <a:r>
              <a:rPr lang="en-US" dirty="0"/>
              <a:t>Water Erosion Processes  </a:t>
            </a:r>
          </a:p>
        </p:txBody>
      </p:sp>
    </p:spTree>
    <p:extLst>
      <p:ext uri="{BB962C8B-B14F-4D97-AF65-F5344CB8AC3E}">
        <p14:creationId xmlns:p14="http://schemas.microsoft.com/office/powerpoint/2010/main" val="2841216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386080" y="193040"/>
            <a:ext cx="8229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dirty="0">
                <a:latin typeface="Calibri" panose="020F0502020204030204" pitchFamily="34" charset="0"/>
              </a:rPr>
              <a:t>Damage from erosion can cause loss of property and jeopardize safety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328" y="1738253"/>
            <a:ext cx="6801104" cy="4534069"/>
          </a:xfrm>
          <a:prstGeom prst="rect">
            <a:avLst/>
          </a:prstGeom>
        </p:spPr>
      </p:pic>
    </p:spTree>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8015</TotalTime>
  <Words>4261</Words>
  <Application>Microsoft Office PowerPoint</Application>
  <PresentationFormat>Letter Paper (8.5x11 in)</PresentationFormat>
  <Paragraphs>528</Paragraphs>
  <Slides>53</Slides>
  <Notes>48</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2</vt:i4>
      </vt:variant>
      <vt:variant>
        <vt:lpstr>Slide Titles</vt:lpstr>
      </vt:variant>
      <vt:variant>
        <vt:i4>53</vt:i4>
      </vt:variant>
    </vt:vector>
  </HeadingPairs>
  <TitlesOfParts>
    <vt:vector size="71" baseType="lpstr">
      <vt:lpstr>Aharoni</vt:lpstr>
      <vt:lpstr>Arial</vt:lpstr>
      <vt:lpstr>Arial Narrow</vt:lpstr>
      <vt:lpstr>Calibri</vt:lpstr>
      <vt:lpstr>Comic Sans MS</vt:lpstr>
      <vt:lpstr>Google Sans</vt:lpstr>
      <vt:lpstr>Impact</vt:lpstr>
      <vt:lpstr>Maiandra GD</vt:lpstr>
      <vt:lpstr>Roboto</vt:lpstr>
      <vt:lpstr>Tahoma</vt:lpstr>
      <vt:lpstr>Times New Roman</vt:lpstr>
      <vt:lpstr>Verdana</vt:lpstr>
      <vt:lpstr>Wingdings</vt:lpstr>
      <vt:lpstr>Default Design</vt:lpstr>
      <vt:lpstr>1_Default Design</vt:lpstr>
      <vt:lpstr>Main Event</vt:lpstr>
      <vt:lpstr>Clip</vt:lpstr>
      <vt:lpstr>Photo Editor Photo</vt:lpstr>
      <vt:lpstr>PowerPoint Presentation</vt:lpstr>
      <vt:lpstr>What’s the biggest threat to soil?</vt:lpstr>
      <vt:lpstr>Are Soils Important to the Environment?  </vt:lpstr>
      <vt:lpstr>How are soils important to the environment?  </vt:lpstr>
      <vt:lpstr>PowerPoint Presentation</vt:lpstr>
      <vt:lpstr> Timpas, Colorado – January 12, 2014 </vt:lpstr>
      <vt:lpstr>PowerPoint Presentation</vt:lpstr>
      <vt:lpstr>PowerPoint Presentation</vt:lpstr>
      <vt:lpstr>PowerPoint Presentation</vt:lpstr>
      <vt:lpstr>PowerPoint Presentation</vt:lpstr>
      <vt:lpstr>    What is Soil?</vt:lpstr>
      <vt:lpstr>PowerPoint Presentation</vt:lpstr>
      <vt:lpstr>PowerPoint Presentation</vt:lpstr>
      <vt:lpstr>PowerPoint Presentation</vt:lpstr>
      <vt:lpstr>PowerPoint Presentation</vt:lpstr>
      <vt:lpstr>Affects of Aspect </vt:lpstr>
      <vt:lpstr> </vt:lpstr>
      <vt:lpstr>PowerPoint Presentation</vt:lpstr>
      <vt:lpstr>PowerPoint Presentation</vt:lpstr>
      <vt:lpstr>Colluvium </vt:lpstr>
      <vt:lpstr>PowerPoint Presentation</vt:lpstr>
      <vt:lpstr>PowerPoint Presentation</vt:lpstr>
      <vt:lpstr>Important Properties of Soil</vt:lpstr>
      <vt:lpstr>Soil Color</vt:lpstr>
      <vt:lpstr>PowerPoint Presentation</vt:lpstr>
      <vt:lpstr>Soil Structure:</vt:lpstr>
      <vt:lpstr>PowerPoint Presentation</vt:lpstr>
      <vt:lpstr>PowerPoint Presentation</vt:lpstr>
      <vt:lpstr>Why is soil texture important?</vt:lpstr>
      <vt:lpstr>PowerPoint Presentation</vt:lpstr>
      <vt:lpstr>Soil Horizons</vt:lpstr>
      <vt:lpstr>Compare Horizons</vt:lpstr>
      <vt:lpstr>PowerPoint Presentation</vt:lpstr>
      <vt:lpstr>PowerPoint Presentation</vt:lpstr>
      <vt:lpstr>The Soil Food Web</vt:lpstr>
      <vt:lpstr>What do Soil Organisms Do?</vt:lpstr>
      <vt:lpstr>The Carbon Cycle</vt:lpstr>
      <vt:lpstr>The Nitrogen Cycle</vt:lpstr>
      <vt:lpstr>The Phosphorus Cycle</vt:lpstr>
      <vt:lpstr>PowerPoint Presentation</vt:lpstr>
      <vt:lpstr>PowerPoint Presentation</vt:lpstr>
      <vt:lpstr>Nutrient Analysis</vt:lpstr>
      <vt:lpstr>PowerPoint Presentation</vt:lpstr>
      <vt:lpstr>PowerPoint Presentation</vt:lpstr>
      <vt:lpstr>PowerPoint Presentation</vt:lpstr>
      <vt:lpstr>Soil organic matter consists of:</vt:lpstr>
      <vt:lpstr>Benefits of Soil Organic Matter</vt:lpstr>
      <vt:lpstr>PowerPoint Presentation</vt:lpstr>
      <vt:lpstr>PowerPoint Presentation</vt:lpstr>
      <vt:lpstr>PowerPoint Presentation</vt:lpstr>
      <vt:lpstr>PowerPoint Presentation</vt:lpstr>
      <vt:lpstr>PowerPoint Presentation</vt:lpstr>
      <vt:lpstr>Summary</vt:lpstr>
    </vt:vector>
  </TitlesOfParts>
  <Company>University of Nevada Cooperative Extension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Lesson 1</dc:title>
  <dc:creator>Susan Donaldson</dc:creator>
  <cp:lastModifiedBy>Craven, Laura - NRCS, Pueblo, CO</cp:lastModifiedBy>
  <cp:revision>447</cp:revision>
  <cp:lastPrinted>2016-01-15T22:12:03Z</cp:lastPrinted>
  <dcterms:created xsi:type="dcterms:W3CDTF">2007-01-04T19:54:35Z</dcterms:created>
  <dcterms:modified xsi:type="dcterms:W3CDTF">2024-01-11T21:43:58Z</dcterms:modified>
</cp:coreProperties>
</file>